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notesSlides/notesSlide3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319" r:id="rId3"/>
    <p:sldId id="329" r:id="rId4"/>
    <p:sldId id="342" r:id="rId5"/>
    <p:sldId id="343" r:id="rId6"/>
    <p:sldId id="344" r:id="rId7"/>
    <p:sldId id="262" r:id="rId8"/>
    <p:sldId id="274" r:id="rId9"/>
    <p:sldId id="321" r:id="rId10"/>
    <p:sldId id="330" r:id="rId11"/>
    <p:sldId id="281" r:id="rId12"/>
    <p:sldId id="340" r:id="rId13"/>
    <p:sldId id="336" r:id="rId14"/>
    <p:sldId id="347" r:id="rId15"/>
    <p:sldId id="341" r:id="rId16"/>
    <p:sldId id="261" r:id="rId17"/>
    <p:sldId id="337" r:id="rId18"/>
    <p:sldId id="267" r:id="rId19"/>
    <p:sldId id="331" r:id="rId20"/>
    <p:sldId id="354" r:id="rId21"/>
    <p:sldId id="271" r:id="rId22"/>
    <p:sldId id="346" r:id="rId23"/>
    <p:sldId id="332" r:id="rId24"/>
    <p:sldId id="338" r:id="rId25"/>
    <p:sldId id="333" r:id="rId26"/>
    <p:sldId id="289" r:id="rId27"/>
    <p:sldId id="334" r:id="rId28"/>
    <p:sldId id="339" r:id="rId29"/>
    <p:sldId id="315" r:id="rId30"/>
    <p:sldId id="278" r:id="rId31"/>
    <p:sldId id="323" r:id="rId32"/>
    <p:sldId id="335" r:id="rId33"/>
    <p:sldId id="277" r:id="rId3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G Söderberg" initials="PGS" lastIdx="2" clrIdx="0">
    <p:extLst>
      <p:ext uri="{19B8F6BF-5375-455C-9EA6-DF929625EA0E}">
        <p15:presenceInfo xmlns:p15="http://schemas.microsoft.com/office/powerpoint/2012/main" userId="S::peter.g.soderberg@regeringskansliet.se::c7e69f0e-801e-407f-b6c5-d7a86dfcd2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6210"/>
    <a:srgbClr val="39AD57"/>
    <a:srgbClr val="F5A428"/>
    <a:srgbClr val="FDDA14"/>
    <a:srgbClr val="CCD3A3"/>
    <a:srgbClr val="A12D24"/>
    <a:srgbClr val="3D8AC8"/>
    <a:srgbClr val="D0D4C6"/>
    <a:srgbClr val="647E24"/>
    <a:srgbClr val="3A7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36"/>
    <p:restoredTop sz="93775" autoAdjust="0"/>
  </p:normalViewPr>
  <p:slideViewPr>
    <p:cSldViewPr snapToGrid="0" snapToObjects="1" showGuides="1">
      <p:cViewPr>
        <p:scale>
          <a:sx n="60" d="100"/>
          <a:sy n="60" d="100"/>
        </p:scale>
        <p:origin x="42" y="360"/>
      </p:cViewPr>
      <p:guideLst>
        <p:guide orient="horz" pos="2183"/>
        <p:guide pos="386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cmpd="sng" algn="ctr">
              <a:solidFill>
                <a:srgbClr val="4ABE6D"/>
              </a:solidFill>
              <a:round/>
              <a:headEnd type="oval"/>
              <a:tailEnd type="oval"/>
            </a:ln>
            <a:effectLst/>
          </c:spPr>
          <c:marker>
            <c:symbol val="none"/>
          </c:marker>
          <c:cat>
            <c:numRef>
              <c:f>Sheet1!$A$2:$A$16</c:f>
              <c:numCache>
                <c:formatCode>General</c:formatCode>
                <c:ptCount val="15"/>
                <c:pt idx="0">
                  <c:v>1990</c:v>
                </c:pt>
                <c:pt idx="5">
                  <c:v>2000</c:v>
                </c:pt>
                <c:pt idx="10">
                  <c:v>2010</c:v>
                </c:pt>
                <c:pt idx="14">
                  <c:v>2018</c:v>
                </c:pt>
              </c:numCache>
            </c:numRef>
          </c:cat>
          <c:val>
            <c:numRef>
              <c:f>Sheet1!$B$2:$B$16</c:f>
              <c:numCache>
                <c:formatCode>General</c:formatCode>
                <c:ptCount val="15"/>
                <c:pt idx="0">
                  <c:v>71185</c:v>
                </c:pt>
                <c:pt idx="1">
                  <c:v>70970</c:v>
                </c:pt>
                <c:pt idx="2">
                  <c:v>73789</c:v>
                </c:pt>
                <c:pt idx="3">
                  <c:v>77088</c:v>
                </c:pt>
                <c:pt idx="4">
                  <c:v>72549</c:v>
                </c:pt>
                <c:pt idx="5">
                  <c:v>68115</c:v>
                </c:pt>
                <c:pt idx="6">
                  <c:v>69642</c:v>
                </c:pt>
                <c:pt idx="7">
                  <c:v>69455</c:v>
                </c:pt>
                <c:pt idx="8">
                  <c:v>66247</c:v>
                </c:pt>
                <c:pt idx="9">
                  <c:v>62753</c:v>
                </c:pt>
                <c:pt idx="10">
                  <c:v>64467</c:v>
                </c:pt>
                <c:pt idx="11">
                  <c:v>57294</c:v>
                </c:pt>
                <c:pt idx="12">
                  <c:v>53846</c:v>
                </c:pt>
                <c:pt idx="13">
                  <c:v>53286</c:v>
                </c:pt>
                <c:pt idx="14">
                  <c:v>51779</c:v>
                </c:pt>
              </c:numCache>
            </c:numRef>
          </c:val>
          <c:smooth val="0"/>
          <c:extLst>
            <c:ext xmlns:c16="http://schemas.microsoft.com/office/drawing/2014/chart" uri="{C3380CC4-5D6E-409C-BE32-E72D297353CC}">
              <c16:uniqueId val="{00000000-2F03-EC41-8FC2-B10319C6244E}"/>
            </c:ext>
          </c:extLst>
        </c:ser>
        <c:dLbls>
          <c:showLegendKey val="0"/>
          <c:showVal val="0"/>
          <c:showCatName val="0"/>
          <c:showSerName val="0"/>
          <c:showPercent val="0"/>
          <c:showBubbleSize val="0"/>
        </c:dLbls>
        <c:dropLines>
          <c:spPr>
            <a:ln w="9525" cap="rnd" cmpd="sng" algn="ctr">
              <a:noFill/>
              <a:round/>
            </a:ln>
            <a:effectLst/>
          </c:spPr>
        </c:dropLines>
        <c:marker val="1"/>
        <c:smooth val="0"/>
        <c:axId val="1108391887"/>
        <c:axId val="1108396895"/>
      </c:lineChart>
      <c:lineChart>
        <c:grouping val="standard"/>
        <c:varyColors val="0"/>
        <c:ser>
          <c:idx val="1"/>
          <c:order val="1"/>
          <c:tx>
            <c:strRef>
              <c:f>Sheet1!$C$1</c:f>
              <c:strCache>
                <c:ptCount val="1"/>
                <c:pt idx="0">
                  <c:v> Series 2 </c:v>
                </c:pt>
              </c:strCache>
            </c:strRef>
          </c:tx>
          <c:spPr>
            <a:ln w="38100" cap="rnd" cmpd="sng" algn="ctr">
              <a:solidFill>
                <a:srgbClr val="509FD5"/>
              </a:solidFill>
              <a:round/>
              <a:headEnd type="oval"/>
              <a:tailEnd type="oval"/>
            </a:ln>
            <a:effectLst/>
          </c:spPr>
          <c:marker>
            <c:symbol val="none"/>
          </c:marker>
          <c:cat>
            <c:numRef>
              <c:f>Sheet1!$A$2:$A$16</c:f>
              <c:numCache>
                <c:formatCode>General</c:formatCode>
                <c:ptCount val="15"/>
                <c:pt idx="0">
                  <c:v>1990</c:v>
                </c:pt>
                <c:pt idx="5">
                  <c:v>2000</c:v>
                </c:pt>
                <c:pt idx="10">
                  <c:v>2010</c:v>
                </c:pt>
                <c:pt idx="14">
                  <c:v>2018</c:v>
                </c:pt>
              </c:numCache>
            </c:numRef>
          </c:cat>
          <c:val>
            <c:numRef>
              <c:f>Sheet1!$C$2:$C$16</c:f>
              <c:numCache>
                <c:formatCode>0.0</c:formatCode>
                <c:ptCount val="15"/>
                <c:pt idx="0">
                  <c:v>2611.9</c:v>
                </c:pt>
                <c:pt idx="1">
                  <c:v>2560</c:v>
                </c:pt>
                <c:pt idx="2">
                  <c:v>2615.1</c:v>
                </c:pt>
                <c:pt idx="3">
                  <c:v>2763.6</c:v>
                </c:pt>
                <c:pt idx="4">
                  <c:v>2970.6</c:v>
                </c:pt>
                <c:pt idx="5">
                  <c:v>3249.7</c:v>
                </c:pt>
                <c:pt idx="6">
                  <c:v>3369.8</c:v>
                </c:pt>
                <c:pt idx="7">
                  <c:v>3594.5</c:v>
                </c:pt>
                <c:pt idx="8">
                  <c:v>3868.9</c:v>
                </c:pt>
                <c:pt idx="9">
                  <c:v>3991.9</c:v>
                </c:pt>
                <c:pt idx="10">
                  <c:v>4059.4</c:v>
                </c:pt>
                <c:pt idx="11">
                  <c:v>4156.8999999999996</c:v>
                </c:pt>
                <c:pt idx="12">
                  <c:v>4317.5</c:v>
                </c:pt>
                <c:pt idx="13">
                  <c:v>4617.2</c:v>
                </c:pt>
                <c:pt idx="14">
                  <c:v>4833.8</c:v>
                </c:pt>
              </c:numCache>
            </c:numRef>
          </c:val>
          <c:smooth val="0"/>
          <c:extLst>
            <c:ext xmlns:c16="http://schemas.microsoft.com/office/drawing/2014/chart" uri="{C3380CC4-5D6E-409C-BE32-E72D297353CC}">
              <c16:uniqueId val="{00000000-167A-4C4B-B419-188512A600C1}"/>
            </c:ext>
          </c:extLst>
        </c:ser>
        <c:dLbls>
          <c:showLegendKey val="0"/>
          <c:showVal val="0"/>
          <c:showCatName val="0"/>
          <c:showSerName val="0"/>
          <c:showPercent val="0"/>
          <c:showBubbleSize val="0"/>
        </c:dLbls>
        <c:marker val="1"/>
        <c:smooth val="0"/>
        <c:axId val="662121472"/>
        <c:axId val="662121144"/>
      </c:lineChart>
      <c:catAx>
        <c:axId val="1108391887"/>
        <c:scaling>
          <c:orientation val="minMax"/>
        </c:scaling>
        <c:delete val="0"/>
        <c:axPos val="b"/>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1108396895"/>
        <c:crosses val="autoZero"/>
        <c:auto val="1"/>
        <c:lblAlgn val="ctr"/>
        <c:lblOffset val="100"/>
        <c:noMultiLvlLbl val="0"/>
      </c:catAx>
      <c:valAx>
        <c:axId val="1108396895"/>
        <c:scaling>
          <c:orientation val="minMax"/>
          <c:max val="80000"/>
        </c:scaling>
        <c:delete val="0"/>
        <c:axPos val="l"/>
        <c:title>
          <c:tx>
            <c:rich>
              <a:bodyPr rot="-5400000" spcFirstLastPara="1" vertOverflow="ellipsis" vert="horz" wrap="square" anchor="ctr" anchorCtr="1"/>
              <a:lstStyle/>
              <a:p>
                <a:pPr>
                  <a:defRPr sz="1197" b="0" i="0" u="none" strike="noStrike" kern="1200" cap="all" baseline="0">
                    <a:solidFill>
                      <a:srgbClr val="39AD57"/>
                    </a:solidFill>
                    <a:latin typeface="Open Sans" panose="020B0606030504020204" pitchFamily="34" charset="0"/>
                    <a:ea typeface="Open Sans" panose="020B0606030504020204" pitchFamily="34" charset="0"/>
                    <a:cs typeface="Open Sans" panose="020B0606030504020204" pitchFamily="34" charset="0"/>
                  </a:defRPr>
                </a:pPr>
                <a:r>
                  <a:rPr lang="sv-SE" dirty="0">
                    <a:solidFill>
                      <a:srgbClr val="39AD57"/>
                    </a:solidFill>
                  </a:rPr>
                  <a:t>Tuse</a:t>
                </a:r>
                <a:r>
                  <a:rPr lang="sv-SE" baseline="0" dirty="0">
                    <a:solidFill>
                      <a:srgbClr val="39AD57"/>
                    </a:solidFill>
                  </a:rPr>
                  <a:t>n ton CO</a:t>
                </a:r>
                <a:r>
                  <a:rPr lang="sv-SE" baseline="-25000" dirty="0">
                    <a:solidFill>
                      <a:srgbClr val="39AD57"/>
                    </a:solidFill>
                  </a:rPr>
                  <a:t>2</a:t>
                </a:r>
                <a:r>
                  <a:rPr lang="sv-SE" baseline="0" dirty="0">
                    <a:solidFill>
                      <a:srgbClr val="39AD57"/>
                    </a:solidFill>
                  </a:rPr>
                  <a:t>e</a:t>
                </a:r>
                <a:endParaRPr lang="sv-SE" baseline="-25000" dirty="0">
                  <a:solidFill>
                    <a:srgbClr val="39AD57"/>
                  </a:solidFill>
                </a:endParaRP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rgbClr val="39AD57"/>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rgbClr val="39AD57"/>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1108391887"/>
        <c:crosses val="autoZero"/>
        <c:crossBetween val="between"/>
      </c:valAx>
      <c:valAx>
        <c:axId val="662121144"/>
        <c:scaling>
          <c:orientation val="minMax"/>
          <c:max val="5000"/>
        </c:scaling>
        <c:delete val="0"/>
        <c:axPos val="r"/>
        <c:majorGridlines>
          <c:spPr>
            <a:ln>
              <a:solidFill>
                <a:schemeClr val="dk1">
                  <a:lumMod val="35000"/>
                  <a:lumOff val="65000"/>
                  <a:alpha val="32000"/>
                </a:schemeClr>
              </a:solidFill>
            </a:ln>
            <a:effectLst/>
          </c:spPr>
        </c:majorGridlines>
        <c:title>
          <c:tx>
            <c:rich>
              <a:bodyPr rot="-5400000" spcFirstLastPara="1" vertOverflow="ellipsis" vert="horz" wrap="square" anchor="ctr" anchorCtr="1"/>
              <a:lstStyle/>
              <a:p>
                <a:pPr>
                  <a:defRPr sz="1197" b="0" i="0" u="none" strike="noStrike" kern="1200" cap="all" baseline="0">
                    <a:solidFill>
                      <a:srgbClr val="3D8AC8"/>
                    </a:solidFill>
                    <a:latin typeface="Open Sans" panose="020B0606030504020204" pitchFamily="34" charset="0"/>
                    <a:ea typeface="Open Sans" panose="020B0606030504020204" pitchFamily="34" charset="0"/>
                    <a:cs typeface="Open Sans" panose="020B0606030504020204" pitchFamily="34" charset="0"/>
                  </a:defRPr>
                </a:pPr>
                <a:r>
                  <a:rPr lang="sv-SE" dirty="0">
                    <a:solidFill>
                      <a:srgbClr val="3D8AC8"/>
                    </a:solidFill>
                  </a:rPr>
                  <a:t>BNP Miljarder kronor</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rgbClr val="3D8AC8"/>
                  </a:solidFill>
                  <a:latin typeface="Open Sans" panose="020B0606030504020204" pitchFamily="34" charset="0"/>
                  <a:ea typeface="Open Sans" panose="020B0606030504020204" pitchFamily="34" charset="0"/>
                  <a:cs typeface="Open Sans" panose="020B0606030504020204" pitchFamily="34" charset="0"/>
                </a:defRPr>
              </a:pPr>
              <a:endParaRPr lang="sv-SE"/>
            </a:p>
          </c:txPr>
        </c:title>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rgbClr val="3D8AC8"/>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662121472"/>
        <c:crosses val="max"/>
        <c:crossBetween val="between"/>
        <c:majorUnit val="1000"/>
      </c:valAx>
      <c:catAx>
        <c:axId val="662121472"/>
        <c:scaling>
          <c:orientation val="minMax"/>
        </c:scaling>
        <c:delete val="1"/>
        <c:axPos val="b"/>
        <c:numFmt formatCode="General" sourceLinked="1"/>
        <c:majorTickMark val="out"/>
        <c:minorTickMark val="none"/>
        <c:tickLblPos val="nextTo"/>
        <c:crossAx val="66212114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509FD5"/>
            </a:solidFill>
            <a:ln>
              <a:noFill/>
            </a:ln>
            <a:effectLst/>
          </c:spPr>
          <c:invertIfNegative val="0"/>
          <c:dPt>
            <c:idx val="5"/>
            <c:invertIfNegative val="0"/>
            <c:bubble3D val="0"/>
            <c:spPr>
              <a:solidFill>
                <a:srgbClr val="4ABE6D"/>
              </a:solidFill>
              <a:ln>
                <a:noFill/>
              </a:ln>
              <a:effectLst/>
            </c:spPr>
            <c:extLst>
              <c:ext xmlns:c16="http://schemas.microsoft.com/office/drawing/2014/chart" uri="{C3380CC4-5D6E-409C-BE32-E72D297353CC}">
                <c16:uniqueId val="{00000004-01B5-0644-9065-8BE68286B373}"/>
              </c:ext>
            </c:extLst>
          </c:dPt>
          <c:dLbls>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Summa 2010</c:v>
                </c:pt>
                <c:pt idx="1">
                  <c:v>Redan klarat 2018</c:v>
                </c:pt>
                <c:pt idx="2">
                  <c:v>Biodrivmedel</c:v>
                </c:pt>
                <c:pt idx="3">
                  <c:v>Elektrifiering</c:v>
                </c:pt>
                <c:pt idx="4">
                  <c:v>Transporteffektivare samhälle</c:v>
                </c:pt>
                <c:pt idx="5">
                  <c:v>30 % kvar</c:v>
                </c:pt>
              </c:strCache>
            </c:strRef>
          </c:cat>
          <c:val>
            <c:numRef>
              <c:f>Sheet1!$B$2:$B$7</c:f>
              <c:numCache>
                <c:formatCode>General</c:formatCode>
                <c:ptCount val="6"/>
                <c:pt idx="0">
                  <c:v>100</c:v>
                </c:pt>
                <c:pt idx="1">
                  <c:v>82</c:v>
                </c:pt>
                <c:pt idx="2">
                  <c:v>50</c:v>
                </c:pt>
                <c:pt idx="3">
                  <c:v>35</c:v>
                </c:pt>
                <c:pt idx="4">
                  <c:v>30</c:v>
                </c:pt>
                <c:pt idx="5">
                  <c:v>30</c:v>
                </c:pt>
              </c:numCache>
            </c:numRef>
          </c:val>
          <c:extLst>
            <c:ext xmlns:c16="http://schemas.microsoft.com/office/drawing/2014/chart" uri="{C3380CC4-5D6E-409C-BE32-E72D297353CC}">
              <c16:uniqueId val="{00000000-01B5-0644-9065-8BE68286B373}"/>
            </c:ext>
          </c:extLst>
        </c:ser>
        <c:ser>
          <c:idx val="1"/>
          <c:order val="1"/>
          <c:tx>
            <c:strRef>
              <c:f>Sheet1!$C$1</c:f>
              <c:strCache>
                <c:ptCount val="1"/>
                <c:pt idx="0">
                  <c:v>Series 2</c:v>
                </c:pt>
              </c:strCache>
            </c:strRef>
          </c:tx>
          <c:spPr>
            <a:solidFill>
              <a:srgbClr val="F6AE2D"/>
            </a:solidFill>
            <a:ln>
              <a:noFill/>
            </a:ln>
            <a:effectLst/>
          </c:spPr>
          <c:invertIfNegative val="0"/>
          <c:dLbls>
            <c:dLbl>
              <c:idx val="4"/>
              <c:layout>
                <c:manualLayout>
                  <c:x val="0"/>
                  <c:y val="2.633184857557138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B5-0644-9065-8BE68286B373}"/>
                </c:ext>
              </c:extLst>
            </c:dLbl>
            <c:spPr>
              <a:noFill/>
              <a:ln>
                <a:noFill/>
              </a:ln>
              <a:effectLst/>
            </c:spPr>
            <c:txPr>
              <a:bodyPr rot="0" spcFirstLastPara="1" vertOverflow="ellipsis" vert="horz" wrap="square" anchor="ctr" anchorCtr="1"/>
              <a:lstStyle/>
              <a:p>
                <a:pPr>
                  <a:defRPr sz="105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Summa 2010</c:v>
                </c:pt>
                <c:pt idx="1">
                  <c:v>Redan klarat 2018</c:v>
                </c:pt>
                <c:pt idx="2">
                  <c:v>Biodrivmedel</c:v>
                </c:pt>
                <c:pt idx="3">
                  <c:v>Elektrifiering</c:v>
                </c:pt>
                <c:pt idx="4">
                  <c:v>Transporteffektivare samhälle</c:v>
                </c:pt>
                <c:pt idx="5">
                  <c:v>30 % kvar</c:v>
                </c:pt>
              </c:strCache>
            </c:strRef>
          </c:cat>
          <c:val>
            <c:numRef>
              <c:f>Sheet1!$C$2:$C$7</c:f>
              <c:numCache>
                <c:formatCode>General</c:formatCode>
                <c:ptCount val="6"/>
                <c:pt idx="1">
                  <c:v>18</c:v>
                </c:pt>
                <c:pt idx="2">
                  <c:v>32</c:v>
                </c:pt>
                <c:pt idx="3">
                  <c:v>15</c:v>
                </c:pt>
                <c:pt idx="4">
                  <c:v>5</c:v>
                </c:pt>
              </c:numCache>
            </c:numRef>
          </c:val>
          <c:extLst>
            <c:ext xmlns:c16="http://schemas.microsoft.com/office/drawing/2014/chart" uri="{C3380CC4-5D6E-409C-BE32-E72D297353CC}">
              <c16:uniqueId val="{00000001-01B5-0644-9065-8BE68286B373}"/>
            </c:ext>
          </c:extLst>
        </c:ser>
        <c:dLbls>
          <c:dLblPos val="inEnd"/>
          <c:showLegendKey val="0"/>
          <c:showVal val="1"/>
          <c:showCatName val="0"/>
          <c:showSerName val="0"/>
          <c:showPercent val="0"/>
          <c:showBubbleSize val="0"/>
        </c:dLbls>
        <c:gapWidth val="80"/>
        <c:overlap val="100"/>
        <c:axId val="1115456111"/>
        <c:axId val="1030389679"/>
      </c:barChart>
      <c:catAx>
        <c:axId val="1115456111"/>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1030389679"/>
        <c:crosses val="autoZero"/>
        <c:auto val="1"/>
        <c:lblAlgn val="ctr"/>
        <c:lblOffset val="100"/>
        <c:noMultiLvlLbl val="0"/>
      </c:catAx>
      <c:valAx>
        <c:axId val="1030389679"/>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sv-SE"/>
          </a:p>
        </c:txPr>
        <c:crossAx val="11154561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38100" cap="rnd" cmpd="sng" algn="ctr">
              <a:solidFill>
                <a:srgbClr val="4ABE6D"/>
              </a:solidFill>
              <a:round/>
              <a:headEnd type="oval"/>
              <a:tailEnd type="oval"/>
            </a:ln>
            <a:effectLst/>
          </c:spPr>
          <c:marker>
            <c:symbol val="none"/>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Sheet1!$B$2:$B$16</c:f>
              <c:numCache>
                <c:formatCode>General</c:formatCode>
                <c:ptCount val="15"/>
                <c:pt idx="0">
                  <c:v>70</c:v>
                </c:pt>
                <c:pt idx="1">
                  <c:v>70</c:v>
                </c:pt>
                <c:pt idx="2">
                  <c:v>65</c:v>
                </c:pt>
                <c:pt idx="3">
                  <c:v>63</c:v>
                </c:pt>
                <c:pt idx="4">
                  <c:v>61</c:v>
                </c:pt>
                <c:pt idx="5">
                  <c:v>50</c:v>
                </c:pt>
                <c:pt idx="6">
                  <c:v>27</c:v>
                </c:pt>
                <c:pt idx="7">
                  <c:v>19</c:v>
                </c:pt>
                <c:pt idx="8">
                  <c:v>14</c:v>
                </c:pt>
                <c:pt idx="9">
                  <c:v>8.6</c:v>
                </c:pt>
                <c:pt idx="10">
                  <c:v>8.1999999999999993</c:v>
                </c:pt>
                <c:pt idx="11">
                  <c:v>7.6</c:v>
                </c:pt>
                <c:pt idx="12">
                  <c:v>6.5</c:v>
                </c:pt>
                <c:pt idx="13">
                  <c:v>5.5</c:v>
                </c:pt>
                <c:pt idx="14">
                  <c:v>4.5</c:v>
                </c:pt>
              </c:numCache>
            </c:numRef>
          </c:val>
          <c:smooth val="0"/>
          <c:extLst>
            <c:ext xmlns:c16="http://schemas.microsoft.com/office/drawing/2014/chart" uri="{C3380CC4-5D6E-409C-BE32-E72D297353CC}">
              <c16:uniqueId val="{00000000-2F03-EC41-8FC2-B10319C6244E}"/>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08391887"/>
        <c:axId val="1108396895"/>
      </c:lineChart>
      <c:catAx>
        <c:axId val="1108391887"/>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6895"/>
        <c:crosses val="autoZero"/>
        <c:auto val="1"/>
        <c:lblAlgn val="ctr"/>
        <c:lblOffset val="100"/>
        <c:noMultiLvlLbl val="0"/>
      </c:catAx>
      <c:valAx>
        <c:axId val="11083968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Produktion TWH</c:v>
                </c:pt>
              </c:strCache>
            </c:strRef>
          </c:tx>
          <c:spPr>
            <a:ln w="38100" cap="rnd" cmpd="sng" algn="ctr">
              <a:solidFill>
                <a:srgbClr val="4ABE6D"/>
              </a:solidFill>
              <a:round/>
              <a:headEnd type="oval"/>
              <a:tailEnd type="oval"/>
            </a:ln>
            <a:effectLst/>
          </c:spPr>
          <c:marker>
            <c:symbol val="none"/>
          </c:marker>
          <c:cat>
            <c:strRef>
              <c:f>Sheet1!$A$2:$A$24</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Sheet1!$B$2:$B$24</c:f>
              <c:numCache>
                <c:formatCode>0.000</c:formatCode>
                <c:ptCount val="19"/>
                <c:pt idx="0">
                  <c:v>0.45700000000000002</c:v>
                </c:pt>
                <c:pt idx="1">
                  <c:v>0.48199999999999998</c:v>
                </c:pt>
                <c:pt idx="2">
                  <c:v>0.60799999999999998</c:v>
                </c:pt>
                <c:pt idx="3">
                  <c:v>0.63100000000000001</c:v>
                </c:pt>
                <c:pt idx="4">
                  <c:v>0.85</c:v>
                </c:pt>
                <c:pt idx="5">
                  <c:v>0.93899999999999995</c:v>
                </c:pt>
                <c:pt idx="6">
                  <c:v>0.98799999999999999</c:v>
                </c:pt>
                <c:pt idx="7">
                  <c:v>1.4319999999999999</c:v>
                </c:pt>
                <c:pt idx="8">
                  <c:v>2.0009999999999999</c:v>
                </c:pt>
                <c:pt idx="9">
                  <c:v>2.4900000000000002</c:v>
                </c:pt>
                <c:pt idx="10">
                  <c:v>3.4870000000000001</c:v>
                </c:pt>
                <c:pt idx="11">
                  <c:v>6.11</c:v>
                </c:pt>
                <c:pt idx="12">
                  <c:v>7.165</c:v>
                </c:pt>
                <c:pt idx="13">
                  <c:v>9.8420000000000005</c:v>
                </c:pt>
                <c:pt idx="14">
                  <c:v>11.234</c:v>
                </c:pt>
                <c:pt idx="15">
                  <c:v>16.323</c:v>
                </c:pt>
                <c:pt idx="16">
                  <c:v>15.478999999999999</c:v>
                </c:pt>
                <c:pt idx="17">
                  <c:v>17.609000000000002</c:v>
                </c:pt>
                <c:pt idx="18" formatCode="General">
                  <c:v>16</c:v>
                </c:pt>
              </c:numCache>
            </c:numRef>
          </c:val>
          <c:smooth val="0"/>
          <c:extLst>
            <c:ext xmlns:c16="http://schemas.microsoft.com/office/drawing/2014/chart" uri="{C3380CC4-5D6E-409C-BE32-E72D297353CC}">
              <c16:uniqueId val="{00000000-2F03-EC41-8FC2-B10319C6244E}"/>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08391887"/>
        <c:axId val="1108396895"/>
      </c:lineChart>
      <c:catAx>
        <c:axId val="1108391887"/>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6895"/>
        <c:crosses val="autoZero"/>
        <c:auto val="1"/>
        <c:lblAlgn val="ctr"/>
        <c:lblOffset val="100"/>
        <c:tickLblSkip val="1"/>
        <c:noMultiLvlLbl val="0"/>
      </c:catAx>
      <c:valAx>
        <c:axId val="1108396895"/>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1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39586447339796E-2"/>
          <c:y val="5.2336319002139343E-2"/>
          <c:w val="0.9547067795951909"/>
          <c:h val="0.87795434853885002"/>
        </c:manualLayout>
      </c:layout>
      <c:lineChart>
        <c:grouping val="standard"/>
        <c:varyColors val="0"/>
        <c:ser>
          <c:idx val="0"/>
          <c:order val="0"/>
          <c:tx>
            <c:strRef>
              <c:f>Sheet1!$B$1</c:f>
              <c:strCache>
                <c:ptCount val="1"/>
                <c:pt idx="0">
                  <c:v>Produktion TWH</c:v>
                </c:pt>
              </c:strCache>
            </c:strRef>
          </c:tx>
          <c:spPr>
            <a:ln w="38100" cap="flat" cmpd="sng" algn="ctr">
              <a:solidFill>
                <a:srgbClr val="FDDA14"/>
              </a:solidFill>
              <a:prstDash val="dash"/>
              <a:bevel/>
              <a:headEnd type="none"/>
              <a:tailEnd type="oval"/>
            </a:ln>
            <a:effectLst/>
          </c:spPr>
          <c:marker>
            <c:symbol val="none"/>
          </c:marker>
          <c:cat>
            <c:numRef>
              <c:f>Sheet1!$A$2:$A$24</c:f>
              <c:numCache>
                <c:formatCode>General</c:formatCode>
                <c:ptCount val="5"/>
                <c:pt idx="1">
                  <c:v>2019</c:v>
                </c:pt>
                <c:pt idx="2">
                  <c:v>2020</c:v>
                </c:pt>
                <c:pt idx="3">
                  <c:v>2021</c:v>
                </c:pt>
                <c:pt idx="4">
                  <c:v>2022</c:v>
                </c:pt>
              </c:numCache>
              <c:extLst/>
            </c:numRef>
          </c:cat>
          <c:val>
            <c:numRef>
              <c:f>Sheet1!$B$2:$B$24</c:f>
              <c:numCache>
                <c:formatCode>General</c:formatCode>
                <c:ptCount val="5"/>
                <c:pt idx="0">
                  <c:v>16</c:v>
                </c:pt>
                <c:pt idx="1">
                  <c:v>22</c:v>
                </c:pt>
                <c:pt idx="2">
                  <c:v>28</c:v>
                </c:pt>
                <c:pt idx="3">
                  <c:v>33</c:v>
                </c:pt>
                <c:pt idx="4">
                  <c:v>37</c:v>
                </c:pt>
              </c:numCache>
              <c:extLst/>
            </c:numRef>
          </c:val>
          <c:smooth val="0"/>
          <c:extLst>
            <c:ext xmlns:c16="http://schemas.microsoft.com/office/drawing/2014/chart" uri="{C3380CC4-5D6E-409C-BE32-E72D297353CC}">
              <c16:uniqueId val="{00000000-8420-46EF-A777-D2EAE5205754}"/>
            </c:ext>
          </c:extLst>
        </c:ser>
        <c:dLbls>
          <c:showLegendKey val="0"/>
          <c:showVal val="0"/>
          <c:showCatName val="0"/>
          <c:showSerName val="0"/>
          <c:showPercent val="0"/>
          <c:showBubbleSize val="0"/>
        </c:dLbls>
        <c:dropLines>
          <c:spPr>
            <a:ln w="9525" cap="flat" cmpd="sng" algn="ctr">
              <a:solidFill>
                <a:srgbClr val="A6A6A6">
                  <a:alpha val="32000"/>
                </a:srgbClr>
              </a:solidFill>
              <a:round/>
            </a:ln>
            <a:effectLst/>
          </c:spPr>
        </c:dropLines>
        <c:smooth val="0"/>
        <c:axId val="1108391887"/>
        <c:axId val="1108396895"/>
      </c:lineChart>
      <c:catAx>
        <c:axId val="1108391887"/>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6895"/>
        <c:crosses val="autoZero"/>
        <c:auto val="1"/>
        <c:lblAlgn val="ctr"/>
        <c:lblOffset val="100"/>
        <c:tickLblSkip val="1"/>
        <c:noMultiLvlLbl val="0"/>
      </c:catAx>
      <c:valAx>
        <c:axId val="1108396895"/>
        <c:scaling>
          <c:orientation val="minMax"/>
        </c:scaling>
        <c:delete val="0"/>
        <c:axPos val="l"/>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Arial" panose="020B0604020202020204" pitchFamily="34" charset="0"/>
                <a:ea typeface="Open Sans" panose="020B0606030504020204" pitchFamily="34" charset="0"/>
                <a:cs typeface="Arial" panose="020B0604020202020204" pitchFamily="34" charset="0"/>
              </a:defRPr>
            </a:pPr>
            <a:endParaRPr lang="sv-SE"/>
          </a:p>
        </c:txPr>
        <c:crossAx val="1108391887"/>
        <c:crosses val="autoZero"/>
        <c:crossBetween val="between"/>
        <c:majorUnit val="4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rgbClr val="4ABE6D"/>
            </a:solidFill>
            <a:ln>
              <a:noFill/>
            </a:ln>
            <a:effectLst/>
          </c:spPr>
          <c:invertIfNegative val="0"/>
          <c:cat>
            <c:numRef>
              <c:f>Blad1!$A$2:$A$3</c:f>
              <c:numCache>
                <c:formatCode>General</c:formatCode>
                <c:ptCount val="2"/>
              </c:numCache>
            </c:numRef>
          </c:cat>
          <c:val>
            <c:numRef>
              <c:f>Blad1!$B$2:$B$3</c:f>
              <c:numCache>
                <c:formatCode>General</c:formatCode>
                <c:ptCount val="2"/>
                <c:pt idx="0">
                  <c:v>25</c:v>
                </c:pt>
                <c:pt idx="1">
                  <c:v>75</c:v>
                </c:pt>
              </c:numCache>
            </c:numRef>
          </c:val>
          <c:extLst>
            <c:ext xmlns:c16="http://schemas.microsoft.com/office/drawing/2014/chart" uri="{C3380CC4-5D6E-409C-BE32-E72D297353CC}">
              <c16:uniqueId val="{00000000-0C45-4261-BE1F-2DC51D73F595}"/>
            </c:ext>
          </c:extLst>
        </c:ser>
        <c:ser>
          <c:idx val="1"/>
          <c:order val="1"/>
          <c:tx>
            <c:strRef>
              <c:f>Blad1!$C$1</c:f>
              <c:strCache>
                <c:ptCount val="1"/>
                <c:pt idx="0">
                  <c:v>Serie 2</c:v>
                </c:pt>
              </c:strCache>
            </c:strRef>
          </c:tx>
          <c:spPr>
            <a:solidFill>
              <a:srgbClr val="509FD5"/>
            </a:solidFill>
            <a:ln>
              <a:noFill/>
            </a:ln>
            <a:effectLst/>
          </c:spPr>
          <c:invertIfNegative val="0"/>
          <c:cat>
            <c:numRef>
              <c:f>Blad1!$A$2:$A$3</c:f>
              <c:numCache>
                <c:formatCode>General</c:formatCode>
                <c:ptCount val="2"/>
              </c:numCache>
            </c:numRef>
          </c:cat>
          <c:val>
            <c:numRef>
              <c:f>Blad1!$C$2:$C$3</c:f>
              <c:numCache>
                <c:formatCode>General</c:formatCode>
                <c:ptCount val="2"/>
                <c:pt idx="0">
                  <c:v>0.5</c:v>
                </c:pt>
                <c:pt idx="1">
                  <c:v>0.5</c:v>
                </c:pt>
              </c:numCache>
            </c:numRef>
          </c:val>
          <c:extLst>
            <c:ext xmlns:c16="http://schemas.microsoft.com/office/drawing/2014/chart" uri="{C3380CC4-5D6E-409C-BE32-E72D297353CC}">
              <c16:uniqueId val="{00000001-0C45-4261-BE1F-2DC51D73F595}"/>
            </c:ext>
          </c:extLst>
        </c:ser>
        <c:dLbls>
          <c:showLegendKey val="0"/>
          <c:showVal val="0"/>
          <c:showCatName val="0"/>
          <c:showSerName val="0"/>
          <c:showPercent val="0"/>
          <c:showBubbleSize val="0"/>
        </c:dLbls>
        <c:gapWidth val="219"/>
        <c:overlap val="-27"/>
        <c:axId val="976775520"/>
        <c:axId val="976767976"/>
      </c:barChart>
      <c:catAx>
        <c:axId val="976775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76767976"/>
        <c:crosses val="autoZero"/>
        <c:auto val="1"/>
        <c:lblAlgn val="ctr"/>
        <c:lblOffset val="100"/>
        <c:noMultiLvlLbl val="0"/>
      </c:catAx>
      <c:valAx>
        <c:axId val="976767976"/>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976775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E2F33-715B-694C-862E-0DE4ECFA16DF}" type="datetimeFigureOut">
              <a:rPr lang="sv-SE" smtClean="0"/>
              <a:t>2020-09-24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C92B2-27B8-2549-8235-B3C145A8BBF0}" type="slidenum">
              <a:rPr lang="sv-SE" smtClean="0"/>
              <a:t>‹#›</a:t>
            </a:fld>
            <a:endParaRPr lang="sv-SE"/>
          </a:p>
        </p:txBody>
      </p:sp>
    </p:spTree>
    <p:extLst>
      <p:ext uri="{BB962C8B-B14F-4D97-AF65-F5344CB8AC3E}">
        <p14:creationId xmlns:p14="http://schemas.microsoft.com/office/powerpoint/2010/main" val="855271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electricitygoteborg.se/" TargetMode="External"/><Relationship Id="rId3" Type="http://schemas.openxmlformats.org/officeDocument/2006/relationships/hyperlink" Target="http://www.hybritdevelopment.com/" TargetMode="External"/><Relationship Id="rId7" Type="http://schemas.openxmlformats.org/officeDocument/2006/relationships/hyperlink" Target="https://www.energigas.se/om-oss/nationella-samarbeten/drive-lb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trafikverket.se/resa-och-trafik/forskning-och-innovation/aktuell-forskning/transport-pa-vag/elvagar--ett-komplement-i-morgondagens-transportsystem/" TargetMode="External"/><Relationship Id="rId5" Type="http://schemas.openxmlformats.org/officeDocument/2006/relationships/hyperlink" Target="https://www.sca.com/sv/fornybar-energi/projekt-och-utveckling/bioraffinaderi/" TargetMode="External"/><Relationship Id="rId10" Type="http://schemas.openxmlformats.org/officeDocument/2006/relationships/hyperlink" Target="https://ethadrive.se/" TargetMode="External"/><Relationship Id="rId4" Type="http://schemas.openxmlformats.org/officeDocument/2006/relationships/hyperlink" Target="https://northvolt.com/" TargetMode="External"/><Relationship Id="rId9" Type="http://schemas.openxmlformats.org/officeDocument/2006/relationships/hyperlink" Target="https://www.cementa.se/sv/nollvision203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Sverige befinner sig mitt i en historisk omställning där de fossila bränslen som varit en grundsten i samhällsbygget under det senaste århundradet nu byts ut mot förnybara alternativ. För att fler ska känna till vad som händer och inspireras att vara med och driva på utvecklingen har Fossilfritt Sverige tagit fram denna powerpointpresentation. Meningen är att fler ska kunna berätta historien om hur Sverige ska bli fossilfritt.</a:t>
            </a:r>
          </a:p>
          <a:p>
            <a:r>
              <a:rPr lang="sv-SE" sz="1200" kern="1200" dirty="0">
                <a:solidFill>
                  <a:schemeClr val="tx1"/>
                </a:solidFill>
                <a:effectLst/>
                <a:latin typeface="+mn-lt"/>
                <a:ea typeface="+mn-ea"/>
                <a:cs typeface="+mn-cs"/>
              </a:rPr>
              <a:t>Bilderna utgör en sammanhållen berättelse men kan också lyftas ut och användas separat och kombineras med andra bilder. I detta bildmanus förklaras bilderna kortfattat och det finns länkar till mer fakta för den som vill läsa vidare. </a:t>
            </a:r>
          </a:p>
          <a:p>
            <a:r>
              <a:rPr lang="sv-SE" sz="1200" kern="1200" dirty="0">
                <a:solidFill>
                  <a:schemeClr val="tx1"/>
                </a:solidFill>
                <a:effectLst/>
                <a:latin typeface="+mn-lt"/>
                <a:ea typeface="+mn-ea"/>
                <a:cs typeface="+mn-cs"/>
              </a:rPr>
              <a:t>I presentationen förekommer animationer på vissa bilder. I manuset finns beskrivningar till var de förekommer och hur de startas. </a:t>
            </a:r>
          </a:p>
          <a:p>
            <a:r>
              <a:rPr lang="sv-SE" sz="1200" kern="1200" dirty="0">
                <a:solidFill>
                  <a:schemeClr val="tx1"/>
                </a:solidFill>
                <a:effectLst/>
                <a:latin typeface="+mn-lt"/>
                <a:ea typeface="+mn-ea"/>
                <a:cs typeface="+mn-cs"/>
              </a:rPr>
              <a:t>Powerpointbilderna i denna presentation får användas fritt i icke-kommersiella sammanhang. Enskilda powerpointbilder får också lyftas ut och användas i andra presentationer. Bilderna får dock inte ändras och de fotografier som förekommer skyddas av upphovsrätten och får inte användas utanför sina respektive powerpointbilder. </a:t>
            </a:r>
          </a:p>
          <a:p>
            <a:r>
              <a:rPr lang="sv-SE" sz="1200" kern="1200" dirty="0">
                <a:solidFill>
                  <a:schemeClr val="tx1"/>
                </a:solidFill>
                <a:effectLst/>
                <a:latin typeface="+mn-lt"/>
                <a:ea typeface="+mn-ea"/>
                <a:cs typeface="+mn-cs"/>
              </a:rPr>
              <a:t>Om du har frågor om rättigheter eller spridning av presentationen är du välkommen att kontakta Fossilfritt Sverige. </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a:t>
            </a:fld>
            <a:endParaRPr lang="sv-SE"/>
          </a:p>
        </p:txBody>
      </p:sp>
    </p:spTree>
    <p:extLst>
      <p:ext uri="{BB962C8B-B14F-4D97-AF65-F5344CB8AC3E}">
        <p14:creationId xmlns:p14="http://schemas.microsoft.com/office/powerpoint/2010/main" val="244083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Tryck för BNP-kurva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Sedan 1990 har utsläppen från svenskt territorium minskat med 27% (2018). Framför allt elsektorn och värmesektorn har minskat sina utsläpp och är snart fossilfria. Minskningen sker fortfarande i för långsam takt för att nå målen men inget talar för att denna minskning varit på bekostnad av tillväxt. BNP har under samma period växt med 85%.</a:t>
            </a:r>
            <a:br>
              <a:rPr lang="sv-SE" sz="1200" kern="1200" dirty="0">
                <a:solidFill>
                  <a:schemeClr val="tx1"/>
                </a:solidFill>
                <a:effectLst/>
                <a:latin typeface="+mn-lt"/>
                <a:ea typeface="+mn-ea"/>
                <a:cs typeface="+mn-cs"/>
              </a:rPr>
            </a:br>
            <a:br>
              <a:rPr lang="sv-SE" sz="1200" b="1" kern="1200" dirty="0">
                <a:solidFill>
                  <a:schemeClr val="tx1"/>
                </a:solidFill>
                <a:effectLst/>
                <a:latin typeface="+mn-lt"/>
                <a:ea typeface="+mn-ea"/>
                <a:cs typeface="+mn-cs"/>
              </a:rPr>
            </a:b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10</a:t>
            </a:fld>
            <a:endParaRPr lang="sv-SE"/>
          </a:p>
        </p:txBody>
      </p:sp>
    </p:spTree>
    <p:extLst>
      <p:ext uri="{BB962C8B-B14F-4D97-AF65-F5344CB8AC3E}">
        <p14:creationId xmlns:p14="http://schemas.microsoft.com/office/powerpoint/2010/main" val="3594498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Bakgrunden till att utsläppen i Sverige har minskat handlar om både politiska beslut och teknisk utveckling. Två faktorer som också har påverkat varandra.</a:t>
            </a:r>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1991 var Sverige först i världen med att införa koldioxidskatt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Oljepannor hade börjat ersättas redan efter oljekrisen på 1970 talet men koldioxidskatten påskyndade utvecklingen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Det har även bidragit till att kol- och oljeeldade kraftverk har fasats ut. På 15 år byggdes kärnkraften ut med elproduktion som motsvarade nästan hälften av den totala elanvändningen.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Samtidigt har fjärrvärmenäten har byggts ut och bränslet succesivt bytts från fossilt till förnybart,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Värmepumparna slog igenom tack vare en statlig teknikupphandling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Användningen av biobränsle i industrin har ökat</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Fordonen har blivit mer energieffektiva och i framför allt den tyngre trafiken har biodrivmedel börjat ersätta fossila. </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11</a:t>
            </a:fld>
            <a:endParaRPr lang="sv-SE"/>
          </a:p>
        </p:txBody>
      </p:sp>
    </p:spTree>
    <p:extLst>
      <p:ext uri="{BB962C8B-B14F-4D97-AF65-F5344CB8AC3E}">
        <p14:creationId xmlns:p14="http://schemas.microsoft.com/office/powerpoint/2010/main" val="34410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Klimatet är inte den enda utmaningen samhället står inför. Kampen mot klimatförändringarna måste ske i samklang med de andra hållbarhetsmålen, både de sociala och de som gäller miljön. Så måste ekosystemens välbefinnande tas i beaktande när mineraler ska brytas till batteritillverkning eller biomassa utnyttjas för att ersätta fossila bränslen.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Men lika viktigt är att se synergieffekter som finns mellan målen. Dels påverkar klimatförändringar i sig biologisk mångfald, kan leda till hungersnöd, försura haven etc. Dels kan minskad användning av fossila bränslen till exempel bidra till bättre hälsa och, genom att energitillgångarna sprids till fler, till fredligare samhällen.</a:t>
            </a:r>
          </a:p>
          <a:p>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92B2-27B8-2549-8235-B3C145A8BB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13</a:t>
            </a:fld>
            <a:endParaRPr lang="sv-SE"/>
          </a:p>
        </p:txBody>
      </p:sp>
    </p:spTree>
    <p:extLst>
      <p:ext uri="{BB962C8B-B14F-4D97-AF65-F5344CB8AC3E}">
        <p14:creationId xmlns:p14="http://schemas.microsoft.com/office/powerpoint/2010/main" val="820694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Grafik startar automatiskt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Inrikes transporter står för en tredjedel av de totala växthusgasutsläppen i Sverige. Och av dem kommer cirka 90 procent från vägtransporter.</a:t>
            </a:r>
          </a:p>
          <a:p>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92B2-27B8-2549-8235-B3C145A8BB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94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400"/>
              </a:spcAft>
            </a:pPr>
            <a:r>
              <a:rPr lang="sv-SE" sz="1200" i="1" dirty="0">
                <a:effectLst/>
                <a:latin typeface="Garamond" panose="02020404030301010803" pitchFamily="18" charset="0"/>
                <a:ea typeface="Garamond" panose="02020404030301010803" pitchFamily="18" charset="0"/>
                <a:cs typeface="Times New Roman" panose="02020603050405020304" pitchFamily="18" charset="0"/>
              </a:rPr>
              <a:t>Bildinstruktion: Tryck för bilder</a:t>
            </a: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cs typeface="Times New Roman" panose="02020603050405020304" pitchFamily="18" charset="0"/>
              </a:rPr>
              <a:t>Hållbara biodrivmedel (etanol, biodiesel, biogas) – Reduktionsplikten (bränslebytet) innebär att förnybart bränsle blandas in i allt drivmedel utefter en förutbestämd kvot som baseras på klimatnytta. Reduktionsnivåerna låg 2019 på 20 procent för diesel och 2,6 procent för bensin och kommer att skruvas upp gradvis. Nu byggs och planeras allt fler bioraffinaderier som kommer tillverka biodrivmedel från rester från skogsbruk, massatillverkning och jordbruk.</a:t>
            </a:r>
            <a:br>
              <a:rPr lang="sv-SE" sz="1200" dirty="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cs typeface="Times New Roman" panose="02020603050405020304" pitchFamily="18" charset="0"/>
              </a:rPr>
              <a:t>Hållbar elektrifiering – Fordonstillverkarnas branschförening, Bil Sweden, har som mål att laddbara fordon ska stå för minst 80 procent av nybilsförsäljningen 2030. På personbilssidan presenterar nu i princip alla stora tillverkare nya elbilar. Batterierna blir också billigare och i Skellefteå byggs Europas största batterifabrik med fokus på att förbättra återvinningen av batterierna. Från politiskt håll stimuleras utvecklingen av Bonus-</a:t>
            </a:r>
            <a:r>
              <a:rPr lang="sv-SE" sz="1200" dirty="0" err="1">
                <a:effectLst/>
                <a:latin typeface="Garamond" panose="02020404030301010803" pitchFamily="18" charset="0"/>
                <a:ea typeface="Garamond" panose="02020404030301010803" pitchFamily="18" charset="0"/>
                <a:cs typeface="Times New Roman" panose="02020603050405020304" pitchFamily="18" charset="0"/>
              </a:rPr>
              <a:t>malus</a:t>
            </a:r>
            <a:r>
              <a:rPr lang="sv-SE" sz="1200" dirty="0">
                <a:effectLst/>
                <a:latin typeface="Garamond" panose="02020404030301010803" pitchFamily="18" charset="0"/>
                <a:ea typeface="Garamond" panose="02020404030301010803" pitchFamily="18" charset="0"/>
                <a:cs typeface="Times New Roman" panose="02020603050405020304" pitchFamily="18" charset="0"/>
              </a:rPr>
              <a:t> system</a:t>
            </a:r>
            <a:r>
              <a:rPr lang="sv-SE" sz="1200" u="sng" dirty="0">
                <a:solidFill>
                  <a:srgbClr val="0563C1"/>
                </a:solidFill>
                <a:effectLst/>
                <a:latin typeface="Garamond" panose="02020404030301010803" pitchFamily="18" charset="0"/>
                <a:ea typeface="Garamond" panose="02020404030301010803" pitchFamily="18" charset="0"/>
                <a:cs typeface="Times New Roman" panose="02020603050405020304" pitchFamily="18" charset="0"/>
              </a:rPr>
              <a:t>et</a:t>
            </a:r>
            <a:r>
              <a:rPr lang="sv-SE" sz="1200" dirty="0">
                <a:effectLst/>
                <a:latin typeface="Garamond" panose="02020404030301010803" pitchFamily="18" charset="0"/>
                <a:ea typeface="Garamond" panose="02020404030301010803" pitchFamily="18" charset="0"/>
                <a:cs typeface="Times New Roman" panose="02020603050405020304" pitchFamily="18" charset="0"/>
              </a:rPr>
              <a:t> som ger en bonus till bilarna med lägst utsläpp och en </a:t>
            </a:r>
            <a:r>
              <a:rPr lang="sv-SE" sz="1200" dirty="0" err="1">
                <a:effectLst/>
                <a:latin typeface="Garamond" panose="02020404030301010803" pitchFamily="18" charset="0"/>
                <a:ea typeface="Garamond" panose="02020404030301010803" pitchFamily="18" charset="0"/>
                <a:cs typeface="Times New Roman" panose="02020603050405020304" pitchFamily="18" charset="0"/>
              </a:rPr>
              <a:t>malus</a:t>
            </a:r>
            <a:r>
              <a:rPr lang="sv-SE" sz="1200" dirty="0">
                <a:effectLst/>
                <a:latin typeface="Garamond" panose="02020404030301010803" pitchFamily="18" charset="0"/>
                <a:ea typeface="Garamond" panose="02020404030301010803" pitchFamily="18" charset="0"/>
                <a:cs typeface="Times New Roman" panose="02020603050405020304" pitchFamily="18" charset="0"/>
              </a:rPr>
              <a:t>-skatt till de som släpper ut mest.</a:t>
            </a:r>
          </a:p>
          <a:p>
            <a:pPr marL="457200">
              <a:lnSpc>
                <a:spcPct val="115000"/>
              </a:lnSpc>
              <a:spcAft>
                <a:spcPts val="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 </a:t>
            </a:r>
          </a:p>
          <a:p>
            <a:pPr marL="342900" lvl="0" indent="-342900">
              <a:lnSpc>
                <a:spcPct val="115000"/>
              </a:lnSpc>
              <a:spcAft>
                <a:spcPts val="0"/>
              </a:spcAft>
              <a:buFont typeface="Symbol" panose="05050102010706020507" pitchFamily="18" charset="2"/>
              <a:buChar char=""/>
            </a:pPr>
            <a:r>
              <a:rPr lang="sv-SE" sz="1200" dirty="0" err="1">
                <a:effectLst/>
                <a:latin typeface="Garamond" panose="02020404030301010803" pitchFamily="18" charset="0"/>
                <a:ea typeface="Garamond" panose="02020404030301010803" pitchFamily="18" charset="0"/>
                <a:cs typeface="Times New Roman" panose="02020603050405020304" pitchFamily="18" charset="0"/>
              </a:rPr>
              <a:t>Transporteffektivare</a:t>
            </a:r>
            <a:r>
              <a:rPr lang="sv-SE" sz="1200" dirty="0">
                <a:effectLst/>
                <a:latin typeface="Garamond" panose="02020404030301010803" pitchFamily="18" charset="0"/>
                <a:ea typeface="Garamond" panose="02020404030301010803" pitchFamily="18" charset="0"/>
                <a:cs typeface="Times New Roman" panose="02020603050405020304" pitchFamily="18" charset="0"/>
              </a:rPr>
              <a:t> samhälle – framför allt i städerna finns det mycket att vinna på minskad trafik och mycket kan lösas med bättre kollektivtrafik, mer cykel och gång, och smartare stadsplanering.</a:t>
            </a:r>
            <a:r>
              <a:rPr lang="sv-SE" sz="1200" b="1" dirty="0">
                <a:effectLst/>
                <a:latin typeface="Garamond" panose="02020404030301010803" pitchFamily="18" charset="0"/>
                <a:ea typeface="Garamond" panose="02020404030301010803" pitchFamily="18" charset="0"/>
                <a:cs typeface="Times New Roman" panose="02020603050405020304" pitchFamily="18" charset="0"/>
              </a:rPr>
              <a:t> </a:t>
            </a:r>
            <a:r>
              <a:rPr lang="sv-SE" sz="1200" dirty="0">
                <a:effectLst/>
                <a:latin typeface="Garamond" panose="02020404030301010803" pitchFamily="18" charset="0"/>
                <a:ea typeface="Garamond" panose="02020404030301010803" pitchFamily="18" charset="0"/>
                <a:cs typeface="Times New Roman" panose="02020603050405020304" pitchFamily="18" charset="0"/>
              </a:rPr>
              <a:t>Det handlar också om att optimera och effektivisera godstransporter och även utnyttja tåg och sjöfart på ett bättre sätt.</a:t>
            </a:r>
            <a:endParaRPr lang="sv-SE" sz="1200" kern="1200" dirty="0">
              <a:solidFill>
                <a:schemeClr val="tx1"/>
              </a:solidFill>
              <a:effectLst/>
              <a:latin typeface="+mn-lt"/>
              <a:ea typeface="+mn-ea"/>
              <a:cs typeface="+mn-cs"/>
            </a:endParaRPr>
          </a:p>
          <a:p>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0" indent="0">
              <a:buFont typeface="Arial" panose="020B0604020202020204" pitchFamily="34" charset="0"/>
              <a:buNone/>
            </a:pP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15</a:t>
            </a:fld>
            <a:endParaRPr lang="sv-SE"/>
          </a:p>
        </p:txBody>
      </p:sp>
    </p:spTree>
    <p:extLst>
      <p:ext uri="{BB962C8B-B14F-4D97-AF65-F5344CB8AC3E}">
        <p14:creationId xmlns:p14="http://schemas.microsoft.com/office/powerpoint/2010/main" val="57176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a:t>
            </a:r>
            <a:br>
              <a:rPr lang="sv-SE" sz="1200" i="1"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Kommer automatiskt: 1) Summa 2010, 2) Redan avklarat. </a:t>
            </a:r>
            <a:br>
              <a:rPr lang="sv-SE" sz="1200" i="1"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Tryck för 3) Biobränslen, 4) Elektrifiering, 5) Transporteffektivisering</a:t>
            </a:r>
            <a:br>
              <a:rPr lang="sv-SE" sz="1200" i="1"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Kommer automatiskt: 6) 30% kvar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Fossilfritt Sverige har gjort en kartläggning över förutsättningarna för att nå målet för transporterna om att minska utsläppen med 70 procent till 2030 (jmf 2010). </a:t>
            </a:r>
          </a:p>
          <a:p>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Utsläppen från transporterna har redan minskat med 20 procent sedan 2010 (siffran för 2018 har reviderats sedan uträkningen gjordes) till stor del beroende på effektivare motorer och ökad användning av biodrivmedel.</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Sverige importerar idag biodrivmedel men till 2030 planeras storskalig inhemsk produktion som skulle kunna bidra till att minska utsläppen med 32 procent.</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Om nybilsförsäljningen av elbilar ökar enligt prognoserna och ligger på 80-100 procent år 2030 kommer det motsvara en utsläppsminskning på 15 procent.</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Då återstår 5 procents minskning som ska åstadkommas genom effektivare transportarbete. Hittills har effektiviseringar till stor del ätits upp av ökning av det totala transportarbetet och de senaste årens ökade </a:t>
            </a:r>
            <a:r>
              <a:rPr lang="sv-SE" sz="1200" kern="1200" dirty="0" err="1">
                <a:solidFill>
                  <a:schemeClr val="tx1"/>
                </a:solidFill>
                <a:effectLst/>
                <a:latin typeface="+mn-lt"/>
                <a:ea typeface="+mn-ea"/>
                <a:cs typeface="+mn-cs"/>
              </a:rPr>
              <a:t>internethandel</a:t>
            </a:r>
            <a:r>
              <a:rPr lang="sv-SE" sz="1200" kern="1200" dirty="0">
                <a:solidFill>
                  <a:schemeClr val="tx1"/>
                </a:solidFill>
                <a:effectLst/>
                <a:latin typeface="+mn-lt"/>
                <a:ea typeface="+mn-ea"/>
                <a:cs typeface="+mn-cs"/>
              </a:rPr>
              <a:t> innebär att utmaningen växer. Här finns dock en potential där också digitaliseringen skulle kunna användas för att utveckla effektivare tjänster för både person och godstransport. </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16</a:t>
            </a:fld>
            <a:endParaRPr lang="sv-SE"/>
          </a:p>
        </p:txBody>
      </p:sp>
    </p:spTree>
    <p:extLst>
      <p:ext uri="{BB962C8B-B14F-4D97-AF65-F5344CB8AC3E}">
        <p14:creationId xmlns:p14="http://schemas.microsoft.com/office/powerpoint/2010/main" val="388525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17</a:t>
            </a:fld>
            <a:endParaRPr lang="sv-SE"/>
          </a:p>
        </p:txBody>
      </p:sp>
    </p:spTree>
    <p:extLst>
      <p:ext uri="{BB962C8B-B14F-4D97-AF65-F5344CB8AC3E}">
        <p14:creationId xmlns:p14="http://schemas.microsoft.com/office/powerpoint/2010/main" val="375365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När samhället ställer om är det är inom industrin som de största förändringarna kommer att ske. Men i Sverige kan vi se hur näringslivet inte bara är redo att ställa om utan också ser konkurrensfördelarna med att leda utvecklingen.</a:t>
            </a: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18</a:t>
            </a:fld>
            <a:endParaRPr lang="sv-SE"/>
          </a:p>
        </p:txBody>
      </p:sp>
    </p:spTree>
    <p:extLst>
      <p:ext uri="{BB962C8B-B14F-4D97-AF65-F5344CB8AC3E}">
        <p14:creationId xmlns:p14="http://schemas.microsoft.com/office/powerpoint/2010/main" val="1659909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Företagen ser konkurrensfördelarna.</a:t>
            </a:r>
            <a:r>
              <a:rPr lang="sv-SE" sz="1200" kern="1200" dirty="0">
                <a:solidFill>
                  <a:schemeClr val="tx1"/>
                </a:solidFill>
                <a:effectLst/>
                <a:latin typeface="+mn-lt"/>
                <a:ea typeface="+mn-ea"/>
                <a:cs typeface="+mn-cs"/>
              </a:rPr>
              <a:t> I en intervjustudie med näringslivstoppar i de nordiska länderna lyfter de fram vad som driver klimatarbetet:  1. Skapar nya affärsmöjligheter, 2. Hur Energi och materialeffektiviseringar kapar kostnader, 3. Ökad efterfrågan från kunder ger ökad försäljning, 4. Hjälper till att uppfylla kraven i offentliga upphandlingar.</a:t>
            </a: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ACC92B2-27B8-2549-8235-B3C145A8BBF0}" type="slidenum">
              <a:rPr lang="sv-SE" smtClean="0"/>
              <a:t>19</a:t>
            </a:fld>
            <a:endParaRPr lang="sv-SE"/>
          </a:p>
        </p:txBody>
      </p:sp>
    </p:spTree>
    <p:extLst>
      <p:ext uri="{BB962C8B-B14F-4D97-AF65-F5344CB8AC3E}">
        <p14:creationId xmlns:p14="http://schemas.microsoft.com/office/powerpoint/2010/main" val="224252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mn-lt"/>
                <a:ea typeface="+mn-ea"/>
                <a:cs typeface="+mn-cs"/>
              </a:rPr>
              <a:t>Bildinstruktion: </a:t>
            </a:r>
            <a:r>
              <a:rPr lang="sv-SE" sz="1200" kern="1200" dirty="0">
                <a:solidFill>
                  <a:schemeClr val="tx1"/>
                </a:solidFill>
                <a:effectLst/>
                <a:latin typeface="+mn-lt"/>
                <a:ea typeface="+mn-ea"/>
                <a:cs typeface="+mn-cs"/>
              </a:rPr>
              <a:t>Rörlig grafik startar automatiskt.</a:t>
            </a:r>
          </a:p>
          <a:p>
            <a:pPr lvl="0"/>
            <a:endParaRPr lang="sv-SE" sz="1200" kern="120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 Halten koldioxid i atmosfären har ökat från 280 ppm under förindustriell tid till 412 ppm (2019).</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Temperaturen globalt har redan stigit med igenomsnitt ca 1 grad. </a:t>
            </a:r>
          </a:p>
          <a:p>
            <a:pPr lvl="0"/>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Effekter som vi redan ser exempel på men som förväntas förvärras om vi passerar 1.5 grader:</a:t>
            </a:r>
            <a:br>
              <a:rPr lang="sv-SE" sz="1200" b="1" kern="1200" dirty="0">
                <a:solidFill>
                  <a:schemeClr val="tx1"/>
                </a:solidFill>
                <a:effectLst/>
                <a:latin typeface="+mn-lt"/>
                <a:ea typeface="+mn-ea"/>
                <a:cs typeface="+mn-cs"/>
              </a:rPr>
            </a:br>
            <a:r>
              <a:rPr lang="sv-SE" sz="1200" b="0" kern="1200" dirty="0">
                <a:solidFill>
                  <a:schemeClr val="tx1"/>
                </a:solidFill>
                <a:effectLst/>
                <a:latin typeface="+mn-lt"/>
                <a:ea typeface="+mn-ea"/>
                <a:cs typeface="+mn-cs"/>
              </a:rPr>
              <a:t>- Förekomsten av så kallat extremväder ökar. Fler fall av extrema temperaturer och torka som ökar risken för skogsbränder men också om kraftigare stormar och orkaner. </a:t>
            </a:r>
            <a:br>
              <a:rPr lang="sv-SE" sz="1200" b="0" kern="1200" dirty="0">
                <a:solidFill>
                  <a:schemeClr val="tx1"/>
                </a:solidFill>
                <a:effectLst/>
                <a:latin typeface="+mn-lt"/>
                <a:ea typeface="+mn-ea"/>
                <a:cs typeface="+mn-cs"/>
              </a:rPr>
            </a:br>
            <a:r>
              <a:rPr lang="sv-SE" sz="1200" b="0" kern="1200" dirty="0">
                <a:solidFill>
                  <a:schemeClr val="tx1"/>
                </a:solidFill>
                <a:effectLst/>
                <a:latin typeface="+mn-lt"/>
                <a:ea typeface="+mn-ea"/>
                <a:cs typeface="+mn-cs"/>
              </a:rPr>
              <a:t>- Isen i </a:t>
            </a:r>
            <a:r>
              <a:rPr lang="sv-SE" sz="1200" b="0" kern="1200" dirty="0" err="1">
                <a:solidFill>
                  <a:schemeClr val="tx1"/>
                </a:solidFill>
                <a:effectLst/>
                <a:latin typeface="+mn-lt"/>
                <a:ea typeface="+mn-ea"/>
                <a:cs typeface="+mn-cs"/>
              </a:rPr>
              <a:t>polarområderna</a:t>
            </a:r>
            <a:r>
              <a:rPr lang="sv-SE" sz="1200" b="0" kern="1200" dirty="0">
                <a:solidFill>
                  <a:schemeClr val="tx1"/>
                </a:solidFill>
                <a:effectLst/>
                <a:latin typeface="+mn-lt"/>
                <a:ea typeface="+mn-ea"/>
                <a:cs typeface="+mn-cs"/>
              </a:rPr>
              <a:t> smälter och bidrar till höjning av havsnivån vilket inte minst drabbar befolkningen i kustnära områden och på små öar. </a:t>
            </a:r>
            <a:br>
              <a:rPr lang="sv-SE" sz="1200" b="0" kern="1200" dirty="0">
                <a:solidFill>
                  <a:schemeClr val="tx1"/>
                </a:solidFill>
                <a:effectLst/>
                <a:latin typeface="+mn-lt"/>
                <a:ea typeface="+mn-ea"/>
                <a:cs typeface="+mn-cs"/>
              </a:rPr>
            </a:br>
            <a:r>
              <a:rPr lang="sv-SE" sz="1200" b="0" kern="1200" dirty="0">
                <a:solidFill>
                  <a:schemeClr val="tx1"/>
                </a:solidFill>
                <a:effectLst/>
                <a:latin typeface="+mn-lt"/>
                <a:ea typeface="+mn-ea"/>
                <a:cs typeface="+mn-cs"/>
              </a:rPr>
              <a:t>- Ekosystem hotas. Korallreven förväntas minska med 70-90% redan vid 1,5 graders uppvärmning och 99% vid 2 grader. </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Enligt FN:s klimatpanel IPCC:s modeller för att begränsa uppvärmningen till 1,5 grader eller under krävs vi når noll nettoutsläpp av koldioxid från mänsklig verksamhet runt 2050.</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ACC92B2-27B8-2549-8235-B3C145A8BBF0}" type="slidenum">
              <a:rPr lang="sv-SE" smtClean="0"/>
              <a:t>2</a:t>
            </a:fld>
            <a:endParaRPr lang="sv-SE"/>
          </a:p>
        </p:txBody>
      </p:sp>
    </p:spTree>
    <p:extLst>
      <p:ext uri="{BB962C8B-B14F-4D97-AF65-F5344CB8AC3E}">
        <p14:creationId xmlns:p14="http://schemas.microsoft.com/office/powerpoint/2010/main" val="234383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Tryck för branschernas mål.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 de färdplaner som överlämnats till regeringen beskriver branscherna hur de ska bli fossilfria eller klimatneutrala senast 2045. De beskriver vilka egna åtgärder som kommer att vidtas och vad de behöver från politiskt håll för att det ska gå att genomföra. Tillsammans täcker färdplanerna in över 70 procent av Sveriges territoriella utsläpp av växthusgaser.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Bland branschernas målsättningar ser vi bland annat: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Stålindustrin står för ca 11 procent av utsläppen. Målet är att vara fossilfria år 2045. HYBRIT, ett samarbete mellan SSAB, LKAB och Vattenfall, utvecklar fossilfritt stål som använder vätgas istället för kol. Beräknas finnas på marknaden redan 2035.</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Inom gruv- och mineralbranschen satsas mycket på elektrifiering och automatisering och 2035 är målet att själva gruvdriften är helt fossilfri.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Cementbranschen vill använda </a:t>
            </a:r>
            <a:r>
              <a:rPr lang="sv-SE" sz="1200" kern="1200" dirty="0" err="1">
                <a:solidFill>
                  <a:schemeClr val="tx1"/>
                </a:solidFill>
                <a:effectLst/>
                <a:latin typeface="+mn-lt"/>
                <a:ea typeface="+mn-ea"/>
                <a:cs typeface="+mn-cs"/>
              </a:rPr>
              <a:t>Carbon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Capture</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Storage</a:t>
            </a:r>
            <a:r>
              <a:rPr lang="sv-SE" sz="1200" kern="1200" dirty="0">
                <a:solidFill>
                  <a:schemeClr val="tx1"/>
                </a:solidFill>
                <a:effectLst/>
                <a:latin typeface="+mn-lt"/>
                <a:ea typeface="+mn-ea"/>
                <a:cs typeface="+mn-cs"/>
              </a:rPr>
              <a:t> (CCS) i stor skala – om förutsättningarna kommer på plats kan det vara verklighet 2030.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Inom transportbranscherna ser vi hur flyget har fossilfritt inrikesflyg till 2030 som delmål med hjälp av framför allt biobränsle. På sikt kommer också elektrifiering vara en del av lösningen.</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Uppvärmningssektorn kommer gå mot att bli klimatpositiv och med hjälp av CCS-teknik på biokraftverk (BECCS).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Lantbruket ska vara fritt från fossila bränslen 2030 </a:t>
            </a:r>
          </a:p>
          <a:p>
            <a:pPr lvl="0"/>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20</a:t>
            </a:fld>
            <a:endParaRPr lang="sv-SE"/>
          </a:p>
        </p:txBody>
      </p:sp>
    </p:spTree>
    <p:extLst>
      <p:ext uri="{BB962C8B-B14F-4D97-AF65-F5344CB8AC3E}">
        <p14:creationId xmlns:p14="http://schemas.microsoft.com/office/powerpoint/2010/main" val="355070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Industrin kommer dock inte kunna genomföra färdplanerna på egen hand utan det krävs att politiken skapar förutsättningarna. Det handlar om att vara med och ta risker vid investeringsbeslut, att korta tillståndsprocesser för t. ex elnätsutbyggnad, att möjliggöra en satsning på CCS etc. </a:t>
            </a: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21</a:t>
            </a:fld>
            <a:endParaRPr lang="sv-SE"/>
          </a:p>
        </p:txBody>
      </p:sp>
    </p:spTree>
    <p:extLst>
      <p:ext uri="{BB962C8B-B14F-4D97-AF65-F5344CB8AC3E}">
        <p14:creationId xmlns:p14="http://schemas.microsoft.com/office/powerpoint/2010/main" val="487395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Företagens omställning till påverkas av efterfrågan från konsumenterna som också är väljare och kan påverka politiken. Alla delar i den här kedjan behöver ta ansvar för omställningen och tillsammans kan de få utvecklingen att gå fortare.</a:t>
            </a:r>
            <a:endParaRPr lang="sv-SE" dirty="0"/>
          </a:p>
        </p:txBody>
      </p:sp>
      <p:sp>
        <p:nvSpPr>
          <p:cNvPr id="4" name="Platshållare för bildnummer 3"/>
          <p:cNvSpPr>
            <a:spLocks noGrp="1"/>
          </p:cNvSpPr>
          <p:nvPr>
            <p:ph type="sldNum" sz="quarter" idx="5"/>
          </p:nvPr>
        </p:nvSpPr>
        <p:spPr/>
        <p:txBody>
          <a:bodyPr/>
          <a:lstStyle/>
          <a:p>
            <a:fld id="{7ACC92B2-27B8-2549-8235-B3C145A8BBF0}" type="slidenum">
              <a:rPr lang="sv-SE" smtClean="0"/>
              <a:t>22</a:t>
            </a:fld>
            <a:endParaRPr lang="sv-SE"/>
          </a:p>
        </p:txBody>
      </p:sp>
    </p:spTree>
    <p:extLst>
      <p:ext uri="{BB962C8B-B14F-4D97-AF65-F5344CB8AC3E}">
        <p14:creationId xmlns:p14="http://schemas.microsoft.com/office/powerpoint/2010/main" val="2631809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Fossilfritt Sverige </a:t>
            </a:r>
            <a:r>
              <a:rPr lang="sv-SE" sz="1200" kern="1200" dirty="0">
                <a:solidFill>
                  <a:schemeClr val="tx1"/>
                </a:solidFill>
                <a:effectLst/>
                <a:latin typeface="+mn-lt"/>
                <a:ea typeface="+mn-ea"/>
                <a:cs typeface="+mn-cs"/>
              </a:rPr>
              <a:t>är ett initiativ som på regeringens uppdrag att samla de krafter i samhället som vill bidra till att målen uppnås. Det handlar om att skapa förutsättningar för näringsliv, kommuner och regioner att nå sina mål genom att spela in förslag till regering och riksdag men och samla aktörerna runt konkreta åtgärder för att minska utsläppen.</a:t>
            </a:r>
          </a:p>
          <a:p>
            <a:endParaRPr lang="sv-SE" dirty="0"/>
          </a:p>
        </p:txBody>
      </p:sp>
      <p:sp>
        <p:nvSpPr>
          <p:cNvPr id="4" name="Platshållare för bildnummer 3"/>
          <p:cNvSpPr>
            <a:spLocks noGrp="1"/>
          </p:cNvSpPr>
          <p:nvPr>
            <p:ph type="sldNum" sz="quarter" idx="5"/>
          </p:nvPr>
        </p:nvSpPr>
        <p:spPr/>
        <p:txBody>
          <a:bodyPr/>
          <a:lstStyle/>
          <a:p>
            <a:fld id="{7ACC92B2-27B8-2549-8235-B3C145A8BBF0}" type="slidenum">
              <a:rPr lang="sv-SE" smtClean="0"/>
              <a:t>23</a:t>
            </a:fld>
            <a:endParaRPr lang="sv-SE"/>
          </a:p>
        </p:txBody>
      </p:sp>
    </p:spTree>
    <p:extLst>
      <p:ext uri="{BB962C8B-B14F-4D97-AF65-F5344CB8AC3E}">
        <p14:creationId xmlns:p14="http://schemas.microsoft.com/office/powerpoint/2010/main" val="1173687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24</a:t>
            </a:fld>
            <a:endParaRPr lang="sv-SE"/>
          </a:p>
        </p:txBody>
      </p:sp>
    </p:spTree>
    <p:extLst>
      <p:ext uri="{BB962C8B-B14F-4D97-AF65-F5344CB8AC3E}">
        <p14:creationId xmlns:p14="http://schemas.microsoft.com/office/powerpoint/2010/main" val="3314116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sv-SE" sz="1200" kern="1200" dirty="0">
                <a:solidFill>
                  <a:schemeClr val="tx1"/>
                </a:solidFill>
                <a:effectLst/>
                <a:latin typeface="+mn-lt"/>
                <a:ea typeface="+mn-ea"/>
                <a:cs typeface="+mn-cs"/>
              </a:rPr>
              <a:t>I världen idag finns det inga möjligheter att tvinga andra länder att minska sina utsläpp. Bästa möjligheten att påverka utsläppen globalt är att gå före och exportera lösningar och samtidigt visa att det går att förena hög levnadsstandard med minskade utsläpp.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Visionen är att Sverige ska bli en permanent världsutställning för fossilfri teknik och klimatsmarta lösningar. Det gynnar näringsliv och export som därigenom bidrar till att stärka välfärden på hemmaplan samtidigt som den bidrar till utsläppsminskningar globalt. Genom att gå före och visa att vi själva tjänar på det kan vi också inspirera andra att följa efter. </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25</a:t>
            </a:fld>
            <a:endParaRPr lang="sv-SE"/>
          </a:p>
        </p:txBody>
      </p:sp>
    </p:spTree>
    <p:extLst>
      <p:ext uri="{BB962C8B-B14F-4D97-AF65-F5344CB8AC3E}">
        <p14:creationId xmlns:p14="http://schemas.microsoft.com/office/powerpoint/2010/main" val="2778898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sv-SE" sz="1200" i="1" kern="1200" dirty="0">
                <a:solidFill>
                  <a:schemeClr val="tx1"/>
                </a:solidFill>
                <a:effectLst/>
                <a:latin typeface="+mn-lt"/>
                <a:ea typeface="+mn-ea"/>
                <a:cs typeface="+mn-cs"/>
              </a:rPr>
              <a:t>Bildinstruktion: Tryck för bilder. De orange prickarna illustrerar att det finns många fler projekt runt om i landet än de som nämns här.</a:t>
            </a:r>
            <a:endParaRPr lang="sv-SE" sz="1200" b="1" kern="1200" dirty="0">
              <a:solidFill>
                <a:schemeClr val="tx1"/>
              </a:solidFill>
              <a:effectLst/>
              <a:latin typeface="+mn-lt"/>
              <a:ea typeface="+mn-ea"/>
              <a:cs typeface="+mn-cs"/>
            </a:endParaRPr>
          </a:p>
          <a:p>
            <a:pPr lvl="0"/>
            <a:endParaRPr lang="sv-SE" sz="1200" b="1"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Den här strategin har gjort att </a:t>
            </a:r>
            <a:r>
              <a:rPr lang="sv-SE" sz="1200" kern="1200" dirty="0">
                <a:solidFill>
                  <a:schemeClr val="tx1"/>
                </a:solidFill>
                <a:effectLst/>
                <a:latin typeface="+mn-lt"/>
                <a:ea typeface="+mn-ea"/>
                <a:cs typeface="+mn-cs"/>
              </a:rPr>
              <a:t>klimatfrågan i Sverige har därför gått från att vara miljöpolitik till att mer handla om näringslivs och exportpolitik. Några exempel på ”utställningsplatser” under utveckling: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Fossilfritt stål, Luleå. Samarbete mellan LKAB, SSAB och Vattenfall (HYBRIT). Genom att använda vätgas istället för kol kan processen revolutionera en bransch som globalt står för 6-7% av växthusgasutsläppen. Beräknas finnas tillgängligt kommersiellt 2035.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Läs mer: </a:t>
            </a:r>
            <a:r>
              <a:rPr lang="sv-SE" sz="1200" u="sng" kern="1200" dirty="0">
                <a:solidFill>
                  <a:schemeClr val="tx1"/>
                </a:solidFill>
                <a:effectLst/>
                <a:latin typeface="+mn-lt"/>
                <a:ea typeface="+mn-ea"/>
                <a:cs typeface="+mn-cs"/>
                <a:hlinkClick r:id="rId3"/>
              </a:rPr>
              <a:t>http://www.hybritdevelopment.com/</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I Skellefteå byggs Europas största fabrik för elbilsbatterier av Northvolt. Stort fokus på att öka återvinningsgraden av batterierna. Produktionen beräknas starta 2021.</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Läs mer: </a:t>
            </a:r>
            <a:r>
              <a:rPr lang="sv-SE" sz="1200" u="sng" kern="1200" dirty="0">
                <a:solidFill>
                  <a:schemeClr val="tx1"/>
                </a:solidFill>
                <a:effectLst/>
                <a:latin typeface="+mn-lt"/>
                <a:ea typeface="+mn-ea"/>
                <a:cs typeface="+mn-cs"/>
                <a:hlinkClick r:id="rId4"/>
              </a:rPr>
              <a:t>https://northvolt.com/</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Sverige ska kunna gå från att importera till att exportera biodrivmedel. Flera raffinaderier planeras eller är under uppbyggnad. Ett av dem planeras av SCA i Timrå.</a:t>
            </a:r>
          </a:p>
          <a:p>
            <a:r>
              <a:rPr lang="sv-SE" sz="1200" kern="1200" dirty="0">
                <a:solidFill>
                  <a:schemeClr val="tx1"/>
                </a:solidFill>
                <a:effectLst/>
                <a:latin typeface="+mn-lt"/>
                <a:ea typeface="+mn-ea"/>
                <a:cs typeface="+mn-cs"/>
              </a:rPr>
              <a:t>Läs mer: </a:t>
            </a:r>
            <a:r>
              <a:rPr lang="sv-SE" sz="1200" u="sng" kern="1200" dirty="0">
                <a:solidFill>
                  <a:schemeClr val="tx1"/>
                </a:solidFill>
                <a:effectLst/>
                <a:latin typeface="+mn-lt"/>
                <a:ea typeface="+mn-ea"/>
                <a:cs typeface="+mn-cs"/>
                <a:hlinkClick r:id="rId5"/>
              </a:rPr>
              <a:t>https://www.sca.com/sv/fornybar-energi/projekt-och-utveckling/bioraffinaderi/</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Ett pilotprojekt för </a:t>
            </a:r>
            <a:r>
              <a:rPr lang="sv-SE" sz="1200" kern="1200" dirty="0" err="1">
                <a:solidFill>
                  <a:schemeClr val="tx1"/>
                </a:solidFill>
                <a:effectLst/>
                <a:latin typeface="+mn-lt"/>
                <a:ea typeface="+mn-ea"/>
                <a:cs typeface="+mn-cs"/>
              </a:rPr>
              <a:t>elväg</a:t>
            </a:r>
            <a:r>
              <a:rPr lang="sv-SE" sz="1200" kern="1200" dirty="0">
                <a:solidFill>
                  <a:schemeClr val="tx1"/>
                </a:solidFill>
                <a:effectLst/>
                <a:latin typeface="+mn-lt"/>
                <a:ea typeface="+mn-ea"/>
                <a:cs typeface="+mn-cs"/>
              </a:rPr>
              <a:t> har genomförts i Gävleborg, nu planeras för utvidgade projekt eventuellt sträckan Helsingborg- Stockholm.</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Läs mer: </a:t>
            </a:r>
            <a:r>
              <a:rPr lang="sv-SE" sz="1200" u="sng" kern="1200" dirty="0">
                <a:solidFill>
                  <a:schemeClr val="tx1"/>
                </a:solidFill>
                <a:effectLst/>
                <a:latin typeface="+mn-lt"/>
                <a:ea typeface="+mn-ea"/>
                <a:cs typeface="+mn-cs"/>
                <a:hlinkClick r:id="rId6"/>
              </a:rPr>
              <a:t>https://www.trafikverket.se/resa-och-trafik/forskning-och-innovation/aktuell-forskning/transport-pa-vag/elvagar--ett-komplement-i-morgondagens-transportsystem/</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Flytande biogas är en möjlig fossilfri lösning för både lastbilstrafik och sjöfart. Genom projektet Drive LBG satsas det på ett flertal förvätskningsanläggningar och tankstationer runt om i Sverige. Bland annat i Mönsterås utanför Kalmar.</a:t>
            </a:r>
          </a:p>
          <a:p>
            <a:r>
              <a:rPr lang="sv-SE" sz="1200" kern="1200" dirty="0">
                <a:solidFill>
                  <a:schemeClr val="tx1"/>
                </a:solidFill>
                <a:effectLst/>
                <a:latin typeface="+mn-lt"/>
                <a:ea typeface="+mn-ea"/>
                <a:cs typeface="+mn-cs"/>
              </a:rPr>
              <a:t>Läs mer: </a:t>
            </a:r>
            <a:r>
              <a:rPr lang="sv-SE" sz="1200" u="sng" kern="1200" dirty="0">
                <a:solidFill>
                  <a:schemeClr val="tx1"/>
                </a:solidFill>
                <a:effectLst/>
                <a:latin typeface="+mn-lt"/>
                <a:ea typeface="+mn-ea"/>
                <a:cs typeface="+mn-cs"/>
                <a:hlinkClick r:id="rId7"/>
              </a:rPr>
              <a:t>https://www.energigas.se/om-oss/nationella-samarbeten/drive-lbg/</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Kollektivtrafiken i Göteborg och hela Västra Götaland elektrifieras med bussar från Volvo. 2030 ska alla Västtrafiks bussar gå på el och redan 2020 ska 230 </a:t>
            </a:r>
            <a:r>
              <a:rPr lang="sv-SE" sz="1200" kern="1200" dirty="0" err="1">
                <a:solidFill>
                  <a:schemeClr val="tx1"/>
                </a:solidFill>
                <a:effectLst/>
                <a:latin typeface="+mn-lt"/>
                <a:ea typeface="+mn-ea"/>
                <a:cs typeface="+mn-cs"/>
              </a:rPr>
              <a:t>elbussar</a:t>
            </a:r>
            <a:r>
              <a:rPr lang="sv-SE" sz="1200" kern="1200" dirty="0">
                <a:solidFill>
                  <a:schemeClr val="tx1"/>
                </a:solidFill>
                <a:effectLst/>
                <a:latin typeface="+mn-lt"/>
                <a:ea typeface="+mn-ea"/>
                <a:cs typeface="+mn-cs"/>
              </a:rPr>
              <a:t> vara i trafik.  Läs mer: </a:t>
            </a:r>
            <a:r>
              <a:rPr lang="sv-SE" sz="1200" u="sng" kern="1200" dirty="0">
                <a:solidFill>
                  <a:schemeClr val="tx1"/>
                </a:solidFill>
                <a:effectLst/>
                <a:latin typeface="+mn-lt"/>
                <a:ea typeface="+mn-ea"/>
                <a:cs typeface="+mn-cs"/>
                <a:hlinkClick r:id="rId8"/>
              </a:rPr>
              <a:t>https://www.electricitygoteborg.se/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I Slite ska Cementproduktionen vara klimatneutral 2030. Det ska ske genom att bland annat använda koldioxidinfångning och lagring (CCS). </a:t>
            </a:r>
            <a:r>
              <a:rPr lang="sv-SE" sz="1200" u="sng" kern="1200" dirty="0">
                <a:solidFill>
                  <a:schemeClr val="tx1"/>
                </a:solidFill>
                <a:effectLst/>
                <a:latin typeface="+mn-lt"/>
                <a:ea typeface="+mn-ea"/>
                <a:cs typeface="+mn-cs"/>
                <a:hlinkClick r:id="rId9"/>
              </a:rPr>
              <a:t>https://www.cementa.se/sv/nollvision2030</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 I Norrköping producerar Lantmännen </a:t>
            </a:r>
            <a:r>
              <a:rPr lang="sv-SE" sz="1200" kern="1200" dirty="0" err="1">
                <a:solidFill>
                  <a:schemeClr val="tx1"/>
                </a:solidFill>
                <a:effectLst/>
                <a:latin typeface="+mn-lt"/>
                <a:ea typeface="+mn-ea"/>
                <a:cs typeface="+mn-cs"/>
              </a:rPr>
              <a:t>Agroetanol</a:t>
            </a:r>
            <a:r>
              <a:rPr lang="sv-SE" sz="1200" kern="1200" dirty="0">
                <a:solidFill>
                  <a:schemeClr val="tx1"/>
                </a:solidFill>
                <a:effectLst/>
                <a:latin typeface="+mn-lt"/>
                <a:ea typeface="+mn-ea"/>
                <a:cs typeface="+mn-cs"/>
              </a:rPr>
              <a:t> etanol med goda klimategenskaper. Tillsammans med Scania, </a:t>
            </a:r>
            <a:r>
              <a:rPr lang="sv-SE" sz="1200" kern="1200" dirty="0" err="1">
                <a:solidFill>
                  <a:schemeClr val="tx1"/>
                </a:solidFill>
                <a:effectLst/>
                <a:latin typeface="+mn-lt"/>
                <a:ea typeface="+mn-ea"/>
                <a:cs typeface="+mn-cs"/>
              </a:rPr>
              <a:t>Sekab</a:t>
            </a:r>
            <a:r>
              <a:rPr lang="sv-SE" sz="1200" kern="1200" dirty="0">
                <a:solidFill>
                  <a:schemeClr val="tx1"/>
                </a:solidFill>
                <a:effectLst/>
                <a:latin typeface="+mn-lt"/>
                <a:ea typeface="+mn-ea"/>
                <a:cs typeface="+mn-cs"/>
              </a:rPr>
              <a:t> och Norrköpings bildar det </a:t>
            </a:r>
            <a:r>
              <a:rPr lang="sv-SE" sz="1200" kern="1200" dirty="0" err="1">
                <a:solidFill>
                  <a:schemeClr val="tx1"/>
                </a:solidFill>
                <a:effectLst/>
                <a:latin typeface="+mn-lt"/>
                <a:ea typeface="+mn-ea"/>
                <a:cs typeface="+mn-cs"/>
              </a:rPr>
              <a:t>Ethadrive</a:t>
            </a:r>
            <a:r>
              <a:rPr lang="sv-SE" sz="1200" kern="1200" dirty="0">
                <a:solidFill>
                  <a:schemeClr val="tx1"/>
                </a:solidFill>
                <a:effectLst/>
                <a:latin typeface="+mn-lt"/>
                <a:ea typeface="+mn-ea"/>
                <a:cs typeface="+mn-cs"/>
              </a:rPr>
              <a:t> – ett innovationskluster som visar upp produktion och användning av drivmedelsetanol (ED95) i tunga lastbilar för godstransporter. </a:t>
            </a:r>
            <a:r>
              <a:rPr lang="sv-SE" sz="1200" u="sng" kern="1200" dirty="0">
                <a:solidFill>
                  <a:schemeClr val="tx1"/>
                </a:solidFill>
                <a:effectLst/>
                <a:latin typeface="+mn-lt"/>
                <a:ea typeface="+mn-ea"/>
                <a:cs typeface="+mn-cs"/>
                <a:hlinkClick r:id="rId10"/>
              </a:rPr>
              <a:t>https://ethadrive.se/</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26</a:t>
            </a:fld>
            <a:endParaRPr lang="sv-SE"/>
          </a:p>
        </p:txBody>
      </p:sp>
    </p:spTree>
    <p:extLst>
      <p:ext uri="{BB962C8B-B14F-4D97-AF65-F5344CB8AC3E}">
        <p14:creationId xmlns:p14="http://schemas.microsoft.com/office/powerpoint/2010/main" val="4075119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Klistra in beskrivning till vänster och bild i rutan.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finns utrymme att lyfta in egna exempel på företag eller lösningar som är, eller skulle kunna bli en del av den permanenta världsutställningen. Se till exempelsamlingen som finns hos Smart City Sweden.</a:t>
            </a: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27</a:t>
            </a:fld>
            <a:endParaRPr lang="sv-SE"/>
          </a:p>
        </p:txBody>
      </p:sp>
    </p:spTree>
    <p:extLst>
      <p:ext uri="{BB962C8B-B14F-4D97-AF65-F5344CB8AC3E}">
        <p14:creationId xmlns:p14="http://schemas.microsoft.com/office/powerpoint/2010/main" val="245711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28</a:t>
            </a:fld>
            <a:endParaRPr lang="sv-SE"/>
          </a:p>
        </p:txBody>
      </p:sp>
    </p:spTree>
    <p:extLst>
      <p:ext uri="{BB962C8B-B14F-4D97-AF65-F5344CB8AC3E}">
        <p14:creationId xmlns:p14="http://schemas.microsoft.com/office/powerpoint/2010/main" val="747483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Omställningen inom industrin och för transportsektorn kommer innebära stora förändringar men för allmänheten kommer effekterna till stor del snarast öka livskvaliteten. Minskade luftföroreningarna och minskat buller gör städerna attraktivare. Nya tjänster och alternativ utvecklas hela tiden för att fylla behoven. Många av de förändringar som digitaliseringen medför minskar utsläppen utan att vi ens tänker på det – strömnings- och delningstjänster till exempel. Visst kommer livet förändras av omställningen till fossilfritt – men det har det alltid gjort.</a:t>
            </a:r>
            <a:endParaRPr lang="sv-SE" dirty="0"/>
          </a:p>
        </p:txBody>
      </p:sp>
      <p:sp>
        <p:nvSpPr>
          <p:cNvPr id="4" name="Platshållare för bildnummer 3"/>
          <p:cNvSpPr>
            <a:spLocks noGrp="1"/>
          </p:cNvSpPr>
          <p:nvPr>
            <p:ph type="sldNum" sz="quarter" idx="5"/>
          </p:nvPr>
        </p:nvSpPr>
        <p:spPr/>
        <p:txBody>
          <a:bodyPr/>
          <a:lstStyle/>
          <a:p>
            <a:fld id="{7ACC92B2-27B8-2549-8235-B3C145A8BBF0}" type="slidenum">
              <a:rPr lang="sv-SE" smtClean="0"/>
              <a:t>29</a:t>
            </a:fld>
            <a:endParaRPr lang="sv-SE"/>
          </a:p>
        </p:txBody>
      </p:sp>
    </p:spTree>
    <p:extLst>
      <p:ext uri="{BB962C8B-B14F-4D97-AF65-F5344CB8AC3E}">
        <p14:creationId xmlns:p14="http://schemas.microsoft.com/office/powerpoint/2010/main" val="2263551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3</a:t>
            </a:fld>
            <a:endParaRPr lang="sv-SE"/>
          </a:p>
        </p:txBody>
      </p:sp>
    </p:spTree>
    <p:extLst>
      <p:ext uri="{BB962C8B-B14F-4D97-AF65-F5344CB8AC3E}">
        <p14:creationId xmlns:p14="http://schemas.microsoft.com/office/powerpoint/2010/main" val="1695726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Rörlig grafik startar automatiskt.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Förnybar energi är inte dyrare än fossilenergi längre. I takt med att ny teknik etableras och produktionen skalas upp blir den också billigare. I Sverige har priset på solceller fallit med över 90% på 10 år och är nu en smart investering snarare än en klimatsatsning.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92B2-27B8-2549-8235-B3C145A8BB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671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Tryck för prognos till 2022</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Även vindkraften har fallit kraftigt i pris och utbyggnadstakten är hög. Enligt prognoserna kommer den mer än fördubblas i Sverige inom bara fyra år. </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92B2-27B8-2549-8235-B3C145A8BB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705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Tryck för prispåslag på bil. Tryck igen för prispåslag på hus.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 stora omställningarna för industrin kräver stora investeringar vilket gör produkterna dyra. Men det blir sällan märkbart för slutkonsumenten. För cement med CCS-teknik skulle produktionskostnaden kunna öka med uppåt 70% men utslaget på kostnaderna för en byggnad blir det under 1% påslag. Ett liknande förhållande gäller för stålproduktion i relation till priset på en bil. </a:t>
            </a:r>
          </a:p>
          <a:p>
            <a:endParaRPr lang="sv-SE" sz="1200" u="sng" kern="1200" dirty="0">
              <a:solidFill>
                <a:schemeClr val="tx1"/>
              </a:solidFill>
              <a:effectLst/>
              <a:latin typeface="+mn-lt"/>
              <a:ea typeface="+mn-ea"/>
              <a:cs typeface="+mn-cs"/>
            </a:endParaRPr>
          </a:p>
          <a:p>
            <a:r>
              <a:rPr lang="sv-SE" sz="1200" u="none" kern="1200" dirty="0">
                <a:solidFill>
                  <a:schemeClr val="tx1"/>
                </a:solidFill>
                <a:effectLst/>
                <a:latin typeface="+mn-lt"/>
                <a:ea typeface="+mn-ea"/>
                <a:cs typeface="+mn-cs"/>
              </a:rPr>
              <a:t>Det här visar inte minst vilken betydelse det har att klimatkrav ställs inom offentlig upphandling för att driva industrins utveckling.</a:t>
            </a:r>
            <a:endParaRPr lang="sv-SE"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C92B2-27B8-2549-8235-B3C145A8BB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054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a:solidFill>
                  <a:schemeClr val="tx1"/>
                </a:solidFill>
                <a:effectLst/>
                <a:latin typeface="+mn-lt"/>
                <a:ea typeface="+mn-ea"/>
                <a:cs typeface="+mn-cs"/>
              </a:rPr>
              <a:t>Bildinstruktion: Rörlig bakgrund</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 har förutsättningarna att bli ett fossilfritt välfärdsland – det finns ett historiskt förarbete som redan är gjort, vi har gott om förnybara naturresurser, vi har tung industri som kan påverka stora utsläpp på världsmarknaden genom att ställa om, vi har ett näringsliv som ser konkurrensfördelar med omställning, vi har fackförbund som ser fördelarna för sina medlemmar med omställning, vi har en politisk uppslutning runt målen. Men inget av detta händer av sig själv. Förändring sker om vi arbetar tillsammans.</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33</a:t>
            </a:fld>
            <a:endParaRPr lang="sv-SE"/>
          </a:p>
        </p:txBody>
      </p:sp>
    </p:spTree>
    <p:extLst>
      <p:ext uri="{BB962C8B-B14F-4D97-AF65-F5344CB8AC3E}">
        <p14:creationId xmlns:p14="http://schemas.microsoft.com/office/powerpoint/2010/main" val="415451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Visionen uttrycks bland annat i regeringsförklaringen. Det innebär att sänkta utsläpp ska kombineras med stark välfärd för att på det sättet bli ett gott exempel som kan inspirera andra länder.</a:t>
            </a: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4</a:t>
            </a:fld>
            <a:endParaRPr lang="sv-SE"/>
          </a:p>
        </p:txBody>
      </p:sp>
    </p:spTree>
    <p:extLst>
      <p:ext uri="{BB962C8B-B14F-4D97-AF65-F5344CB8AC3E}">
        <p14:creationId xmlns:p14="http://schemas.microsoft.com/office/powerpoint/2010/main" val="1122311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2017 beslutade riksdagen med bred politisk majoritet om det klimatpolitiska ramverket. Det innehåller ett klimatmål och en klimatlag som gör varje framtida regering ansvarig för att föra en politik som ligger i linje med målet samt ett klimatpolitiskt råd som utvärderar den förda politiken.</a:t>
            </a:r>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5</a:t>
            </a:fld>
            <a:endParaRPr lang="sv-SE"/>
          </a:p>
        </p:txBody>
      </p:sp>
    </p:spTree>
    <p:extLst>
      <p:ext uri="{BB962C8B-B14F-4D97-AF65-F5344CB8AC3E}">
        <p14:creationId xmlns:p14="http://schemas.microsoft.com/office/powerpoint/2010/main" val="385549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Riksdagens mål: Sverige ska ha senast 2045 inte ha några nettoutsläpp av växthusgaser.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finns etappmål på vägen och ett av dem är specifikt för transporter: Utsläppen från inrikes transporter, förutom inrikesflyg, ska minska med minst 70 procent senast 2030 jämfört med 2010. </a:t>
            </a:r>
          </a:p>
          <a:p>
            <a:endParaRPr lang="sv-SE"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6</a:t>
            </a:fld>
            <a:endParaRPr lang="sv-SE"/>
          </a:p>
        </p:txBody>
      </p:sp>
    </p:spTree>
    <p:extLst>
      <p:ext uri="{BB962C8B-B14F-4D97-AF65-F5344CB8AC3E}">
        <p14:creationId xmlns:p14="http://schemas.microsoft.com/office/powerpoint/2010/main" val="112569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Är det ens möjligt att ställa om ett land på 25 år? Liksom inför alla större förändringar kan omställningen verka svår att genomföra när man försöker ta in allting på samma gång. Men om man tar ett trappsteg i taget märker man ofta efteråt att det gick lättare än man trott. </a:t>
            </a: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7</a:t>
            </a:fld>
            <a:endParaRPr lang="sv-SE"/>
          </a:p>
        </p:txBody>
      </p:sp>
    </p:spTree>
    <p:extLst>
      <p:ext uri="{BB962C8B-B14F-4D97-AF65-F5344CB8AC3E}">
        <p14:creationId xmlns:p14="http://schemas.microsoft.com/office/powerpoint/2010/main" val="245143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Sverige har goda erfarenheter av omställningsprocesser. En viktig del handlar om att underlätta för arbetskraften att ställa om när behoven i industrin förändras. När jordbruket rationaliserades och arbetstillfällen gick förlorade skapades jobben i stället inom industrin. </a:t>
            </a: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8</a:t>
            </a:fld>
            <a:endParaRPr lang="sv-SE"/>
          </a:p>
        </p:txBody>
      </p:sp>
    </p:spTree>
    <p:extLst>
      <p:ext uri="{BB962C8B-B14F-4D97-AF65-F5344CB8AC3E}">
        <p14:creationId xmlns:p14="http://schemas.microsoft.com/office/powerpoint/2010/main" val="253039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Nedläggningen av varvsindustrin och omställningen av tekoindustrin är exempel på stora strukturomvandlingar där de flesta arbetare kunde få nya jobb inom företag som var mer lönsamma än de som gick under. En nyckel till att detta lyckades var att trygghetssystemen fungerade så att arbetskraften kunde omskolas. En annan avgörande faktor har varit att hur nya innovationer uppmuntrats så att nya industrier kunnat etableras på orter där gamla lagt ner.</a:t>
            </a:r>
            <a:br>
              <a:rPr lang="sv-SE" sz="1200" kern="1200" dirty="0">
                <a:solidFill>
                  <a:schemeClr val="tx1"/>
                </a:solidFill>
                <a:effectLst/>
                <a:latin typeface="+mn-lt"/>
                <a:ea typeface="+mn-ea"/>
                <a:cs typeface="+mn-cs"/>
              </a:rPr>
            </a:br>
            <a:br>
              <a:rPr lang="sv-SE" sz="1200" kern="1200" dirty="0">
                <a:solidFill>
                  <a:schemeClr val="tx1"/>
                </a:solidFill>
                <a:effectLst/>
                <a:latin typeface="+mn-lt"/>
                <a:ea typeface="+mn-ea"/>
                <a:cs typeface="+mn-cs"/>
              </a:rPr>
            </a:br>
            <a:endParaRPr lang="sv-SE" dirty="0"/>
          </a:p>
        </p:txBody>
      </p:sp>
      <p:sp>
        <p:nvSpPr>
          <p:cNvPr id="4" name="Slide Number Placeholder 3"/>
          <p:cNvSpPr>
            <a:spLocks noGrp="1"/>
          </p:cNvSpPr>
          <p:nvPr>
            <p:ph type="sldNum" sz="quarter" idx="5"/>
          </p:nvPr>
        </p:nvSpPr>
        <p:spPr/>
        <p:txBody>
          <a:bodyPr/>
          <a:lstStyle/>
          <a:p>
            <a:fld id="{7ACC92B2-27B8-2549-8235-B3C145A8BBF0}" type="slidenum">
              <a:rPr lang="sv-SE" smtClean="0"/>
              <a:t>9</a:t>
            </a:fld>
            <a:endParaRPr lang="sv-SE"/>
          </a:p>
        </p:txBody>
      </p:sp>
    </p:spTree>
    <p:extLst>
      <p:ext uri="{BB962C8B-B14F-4D97-AF65-F5344CB8AC3E}">
        <p14:creationId xmlns:p14="http://schemas.microsoft.com/office/powerpoint/2010/main" val="2561929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FB4A5-1761-B444-922B-82787A88DE6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D6E8B74E-AD05-2B4A-B03C-A319725B93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081C25A-B103-BE4F-8FB2-A7752C7B4129}"/>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87837803-BE89-4B48-AA82-EFA392D267AA}"/>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4B353FF-9E57-5D47-8E10-D28AE4CB2761}"/>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388348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E653-0918-C043-946E-8979A4927D82}"/>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E4083AE-E64B-6944-AA5A-0FE6FD8330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1394B365-7745-6147-91BC-E1B0DF9D804B}"/>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562175B3-9671-7640-8191-B9D939F7DCB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07EA700-5D63-4B40-9210-1D510384C463}"/>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3447073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E932C1-554B-5F48-895E-16F08A2CFB8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5FB197F2-371E-5A46-88B4-B8F629EDBF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255BA4A5-C48E-8648-B1B6-398EE66575BF}"/>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C1A397A7-D4B9-5F43-9FD5-A339A579FE2A}"/>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3808C61-48EF-0644-B2F5-B358014B6621}"/>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53113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rIns="288000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6"/>
          <p:cNvSpPr>
            <a:spLocks noGrp="1"/>
          </p:cNvSpPr>
          <p:nvPr>
            <p:ph type="title"/>
          </p:nvPr>
        </p:nvSpPr>
        <p:spPr/>
        <p:txBody>
          <a:bodyPr/>
          <a:lstStyle/>
          <a:p>
            <a:r>
              <a:rPr lang="sv-SE"/>
              <a:t>Klicka här för att ändra format</a:t>
            </a:r>
          </a:p>
        </p:txBody>
      </p:sp>
      <p:sp>
        <p:nvSpPr>
          <p:cNvPr id="4" name="Platshållare för datum 3"/>
          <p:cNvSpPr>
            <a:spLocks noGrp="1"/>
          </p:cNvSpPr>
          <p:nvPr>
            <p:ph type="dt" sz="half" idx="10"/>
          </p:nvPr>
        </p:nvSpPr>
        <p:spPr/>
        <p:txBody>
          <a:bodyPr/>
          <a:lstStyle/>
          <a:p>
            <a:fld id="{0772AB80-E3F7-43B6-99B8-2CCF2C5AB7C1}" type="datetime1">
              <a:rPr lang="sv-SE" smtClean="0"/>
              <a:t>2020-09-24</a:t>
            </a:fld>
            <a:endParaRPr lang="sv-SE" dirty="0"/>
          </a:p>
        </p:txBody>
      </p:sp>
      <p:sp>
        <p:nvSpPr>
          <p:cNvPr id="5" name="Platshållare för sidfot 4"/>
          <p:cNvSpPr>
            <a:spLocks noGrp="1"/>
          </p:cNvSpPr>
          <p:nvPr>
            <p:ph type="ftr" sz="quarter" idx="11"/>
          </p:nvPr>
        </p:nvSpPr>
        <p:spPr/>
        <p:txBody>
          <a:bodyPr/>
          <a:lstStyle/>
          <a:p>
            <a:r>
              <a:rPr lang="sv-SE"/>
              <a:t>Fossilfritt Sverige</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Tree>
    <p:extLst>
      <p:ext uri="{BB962C8B-B14F-4D97-AF65-F5344CB8AC3E}">
        <p14:creationId xmlns:p14="http://schemas.microsoft.com/office/powerpoint/2010/main" val="139649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1A83-42FE-0E4E-ABC4-9ED6C8AD63E2}"/>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B4551054-6042-5C47-9466-B93D6D5AEA9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8A6E92DF-BBA0-2A47-8F5B-324200227493}"/>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A3F3CE66-CB48-0B44-8461-A053037E5C7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CEDF214B-8FB4-AE4F-9373-5E12D1C483EB}"/>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210749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608C-3238-174E-A70D-1E166B9EDC5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5FD42997-9392-4D45-9327-829998BFFE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7A3B116-B7CE-2647-ADA8-E5B605C4664C}"/>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3E2ACCCD-37A6-D74C-BE62-941F66583F11}"/>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AFBE43F-9B32-4F4E-8B2C-C9BF94FB1A95}"/>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4152041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D593-BFDD-1E41-B37F-8BFF992E358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92E05FBD-EE33-604C-913D-04807D8DA6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96F9DD44-7503-3A4C-B703-2B79B59C9C0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3CE05680-0B0F-9E49-A484-BCB2B9CBF8C5}"/>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6" name="Footer Placeholder 5">
            <a:extLst>
              <a:ext uri="{FF2B5EF4-FFF2-40B4-BE49-F238E27FC236}">
                <a16:creationId xmlns:a16="http://schemas.microsoft.com/office/drawing/2014/main" id="{E8EB8088-850D-0D49-947D-B882B4C5F166}"/>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1CF2BFD6-D314-444B-AEB2-561EDF8DE6B2}"/>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10363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6E5EC-9707-EF48-B8F7-280B05BAFA3B}"/>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6E11B369-EA49-984D-8162-D073A57F4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A453B4C-4301-5A4E-A793-0FAEC61F1A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81192D54-739B-2D48-95FF-0D97C0D31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5B144D-21D2-9549-B921-03C5052BE5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C1AB41D5-14E6-CE46-AE4C-CAEB101763A1}"/>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8" name="Footer Placeholder 7">
            <a:extLst>
              <a:ext uri="{FF2B5EF4-FFF2-40B4-BE49-F238E27FC236}">
                <a16:creationId xmlns:a16="http://schemas.microsoft.com/office/drawing/2014/main" id="{282ED826-1FCF-AF44-A6AE-A82B536A7A1D}"/>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4D79B2A5-A3F2-1440-9EC2-0293351BB2A2}"/>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2009477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C4BF-57E7-9647-907D-07390493692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0566C0B5-AD03-E94C-A43C-39F36B9F7FDF}"/>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4" name="Footer Placeholder 3">
            <a:extLst>
              <a:ext uri="{FF2B5EF4-FFF2-40B4-BE49-F238E27FC236}">
                <a16:creationId xmlns:a16="http://schemas.microsoft.com/office/drawing/2014/main" id="{3FC1EBD4-14CB-2943-9D90-7CAE1023598F}"/>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2DC2844D-F1F7-FE48-9D7C-00ACB88BFCB2}"/>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267485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ECB3C8-322F-0849-A8D8-BF84A937530A}"/>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3" name="Footer Placeholder 2">
            <a:extLst>
              <a:ext uri="{FF2B5EF4-FFF2-40B4-BE49-F238E27FC236}">
                <a16:creationId xmlns:a16="http://schemas.microsoft.com/office/drawing/2014/main" id="{567663E2-16BD-9C4E-8076-0124C0C79B46}"/>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38833034-37B9-454F-9765-AA74C3490737}"/>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3304510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B8400-AB27-144C-997E-253CA76C03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1A6D3699-CFAA-D84C-A947-76C333B591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323DC451-1BB2-5F41-8853-83393BD2B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C37D2B-97C8-4947-89D3-33CE3CC4CBDF}"/>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6" name="Footer Placeholder 5">
            <a:extLst>
              <a:ext uri="{FF2B5EF4-FFF2-40B4-BE49-F238E27FC236}">
                <a16:creationId xmlns:a16="http://schemas.microsoft.com/office/drawing/2014/main" id="{13360D98-81A2-774D-BB62-27A51201BFE4}"/>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E57791AD-3811-C343-B4B0-E3229F4A897C}"/>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286219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4CF57-1887-604B-96CD-219A921FFB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B13583F8-AF78-9440-889F-971CA382C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63E77EE2-7742-CA4F-BBC2-ACBBA848F9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33B41E-948B-9943-9922-BD0BC91B8A05}"/>
              </a:ext>
            </a:extLst>
          </p:cNvPr>
          <p:cNvSpPr>
            <a:spLocks noGrp="1"/>
          </p:cNvSpPr>
          <p:nvPr>
            <p:ph type="dt" sz="half" idx="10"/>
          </p:nvPr>
        </p:nvSpPr>
        <p:spPr/>
        <p:txBody>
          <a:bodyPr/>
          <a:lstStyle/>
          <a:p>
            <a:fld id="{2A9787EC-EAAD-E945-BC7F-1EB65C803C2A}" type="datetimeFigureOut">
              <a:rPr lang="sv-SE" smtClean="0"/>
              <a:t>2020-09-24</a:t>
            </a:fld>
            <a:endParaRPr lang="sv-SE"/>
          </a:p>
        </p:txBody>
      </p:sp>
      <p:sp>
        <p:nvSpPr>
          <p:cNvPr id="6" name="Footer Placeholder 5">
            <a:extLst>
              <a:ext uri="{FF2B5EF4-FFF2-40B4-BE49-F238E27FC236}">
                <a16:creationId xmlns:a16="http://schemas.microsoft.com/office/drawing/2014/main" id="{7AE5F10B-31D0-0045-A7C6-20F3CF77FB04}"/>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F8CB0FCE-F2DB-3D4B-BC5B-70E0C030C637}"/>
              </a:ext>
            </a:extLst>
          </p:cNvPr>
          <p:cNvSpPr>
            <a:spLocks noGrp="1"/>
          </p:cNvSpPr>
          <p:nvPr>
            <p:ph type="sldNum" sz="quarter" idx="12"/>
          </p:nvPr>
        </p:nvSpPr>
        <p:spPr/>
        <p:txBody>
          <a:bodyPr/>
          <a:lstStyle/>
          <a:p>
            <a:fld id="{6E3E1FD5-E8D5-1E4B-B1B8-ACD8775B2C1D}" type="slidenum">
              <a:rPr lang="sv-SE" smtClean="0"/>
              <a:t>‹#›</a:t>
            </a:fld>
            <a:endParaRPr lang="sv-SE"/>
          </a:p>
        </p:txBody>
      </p:sp>
    </p:spTree>
    <p:extLst>
      <p:ext uri="{BB962C8B-B14F-4D97-AF65-F5344CB8AC3E}">
        <p14:creationId xmlns:p14="http://schemas.microsoft.com/office/powerpoint/2010/main" val="13685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D413A-8A8E-844C-9EB9-DC31F5A63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924F3173-34EE-054C-8DC7-546999D80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836D60BB-720D-D045-BE28-B3C5E1818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787EC-EAAD-E945-BC7F-1EB65C803C2A}" type="datetimeFigureOut">
              <a:rPr lang="sv-SE" smtClean="0"/>
              <a:t>2020-09-24</a:t>
            </a:fld>
            <a:endParaRPr lang="sv-SE"/>
          </a:p>
        </p:txBody>
      </p:sp>
      <p:sp>
        <p:nvSpPr>
          <p:cNvPr id="5" name="Footer Placeholder 4">
            <a:extLst>
              <a:ext uri="{FF2B5EF4-FFF2-40B4-BE49-F238E27FC236}">
                <a16:creationId xmlns:a16="http://schemas.microsoft.com/office/drawing/2014/main" id="{72A1977C-CE54-0A40-B652-4DD3A6D47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27F6193B-44F0-3248-B3A0-76EDA53CE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E1FD5-E8D5-1E4B-B1B8-ACD8775B2C1D}" type="slidenum">
              <a:rPr lang="sv-SE" smtClean="0"/>
              <a:t>‹#›</a:t>
            </a:fld>
            <a:endParaRPr lang="sv-SE"/>
          </a:p>
        </p:txBody>
      </p:sp>
    </p:spTree>
    <p:extLst>
      <p:ext uri="{BB962C8B-B14F-4D97-AF65-F5344CB8AC3E}">
        <p14:creationId xmlns:p14="http://schemas.microsoft.com/office/powerpoint/2010/main" val="375740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scb.se/hitta-statistik/sverige-i-siffror/samhallets-ekonomi/bnp-i-sverige/" TargetMode="Externa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emf"/><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tiff"/><Relationship Id="rId12"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tiff"/><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1.emf"/><Relationship Id="rId9"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8.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chart" Target="../charts/chart6.xml"/><Relationship Id="rId4" Type="http://schemas.openxmlformats.org/officeDocument/2006/relationships/notesSlide" Target="../notesSlides/notesSlide32.xml"/><Relationship Id="rId9" Type="http://schemas.openxmlformats.org/officeDocument/2006/relationships/image" Target="../media/image50.sv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image" Target="../media/image12.png"/><Relationship Id="rId7" Type="http://schemas.openxmlformats.org/officeDocument/2006/relationships/hyperlink" Target="https://www.flickr.com/photos/visulogik/145597738/in/photolist-dSe8Q-h9n57K-rePjCy-2gYza9N-Rb7ZFa-Lyyzrs-27exw8s-paFuFd-StPFrz-9oiZPo-LrMZ1X-23V1dhY-dPKkp2-T2dtL9-ecfbCV-21wARi3-2ddtmpr-95TvDu-ecAaZY-aGLasR-dqBQCv-K2Y6Dc-MbBnF-4X2zva-6neMPE-bV1Q1t-6DnVRR-8tZ8TL-2hfGUcY-6WVm58-2gtarfH-ZXAEPG-paFuGW-oxavgx-7c26F4-6ZU2DQ-7UtSNW-8DXHxy-dobbv1-Tuxgev-drKneW-pTUKWY-ofHRj8-6DrYKQ-XmY9uE-2hfH39E-caMrQG-ohxdGN-oTd8xD-8Maj6z"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6" y="2156157"/>
            <a:ext cx="6695431" cy="2123658"/>
          </a:xfrm>
          <a:prstGeom prst="rect">
            <a:avLst/>
          </a:prstGeom>
          <a:noFill/>
        </p:spPr>
        <p:txBody>
          <a:bodyPr wrap="square" rtlCol="0" anchor="t">
            <a:spAutoFit/>
          </a:bodyPr>
          <a:lstStyle/>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Resan mot ett</a:t>
            </a:r>
            <a:b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br>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fossilfritt Sverige</a:t>
            </a: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242319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31CD38-8D8D-5841-A654-E5EB7B9522F5}"/>
              </a:ext>
            </a:extLst>
          </p:cNvPr>
          <p:cNvSpPr/>
          <p:nvPr/>
        </p:nvSpPr>
        <p:spPr>
          <a:xfrm>
            <a:off x="154379" y="2114705"/>
            <a:ext cx="11887200" cy="46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http://www.statistikdatabasen.scb.se/pxweb/sv/ssd/START__NR__NR0103__NR0103E/NR0103ENS2010T01A/table/tableViewLayout1/</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2" name="Rectangle 11">
            <a:extLst>
              <a:ext uri="{FF2B5EF4-FFF2-40B4-BE49-F238E27FC236}">
                <a16:creationId xmlns:a16="http://schemas.microsoft.com/office/drawing/2014/main" id="{4E38189C-7869-B74D-B004-C4B1DC9A2ED1}"/>
              </a:ext>
            </a:extLst>
          </p:cNvPr>
          <p:cNvSpPr/>
          <p:nvPr/>
        </p:nvSpPr>
        <p:spPr>
          <a:xfrm>
            <a:off x="8940054" y="4809431"/>
            <a:ext cx="2575494" cy="918871"/>
          </a:xfrm>
          <a:prstGeom prst="rect">
            <a:avLst/>
          </a:prstGeom>
          <a:pattFill prst="wdDnDiag">
            <a:fgClr>
              <a:srgbClr val="EFEF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Chart 1">
            <a:extLst>
              <a:ext uri="{FF2B5EF4-FFF2-40B4-BE49-F238E27FC236}">
                <a16:creationId xmlns:a16="http://schemas.microsoft.com/office/drawing/2014/main" id="{11E35430-A67D-1A47-8B05-7A714D2642D1}"/>
              </a:ext>
            </a:extLst>
          </p:cNvPr>
          <p:cNvGraphicFramePr/>
          <p:nvPr>
            <p:extLst>
              <p:ext uri="{D42A27DB-BD31-4B8C-83A1-F6EECF244321}">
                <p14:modId xmlns:p14="http://schemas.microsoft.com/office/powerpoint/2010/main" val="1539847404"/>
              </p:ext>
            </p:extLst>
          </p:nvPr>
        </p:nvGraphicFramePr>
        <p:xfrm>
          <a:off x="888999" y="2303232"/>
          <a:ext cx="7767340" cy="4096122"/>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B2983055-6536-C04F-ACB7-CB6F28255AF9}"/>
              </a:ext>
            </a:extLst>
          </p:cNvPr>
          <p:cNvSpPr txBox="1"/>
          <p:nvPr/>
        </p:nvSpPr>
        <p:spPr>
          <a:xfrm>
            <a:off x="190807" y="6452672"/>
            <a:ext cx="9418414" cy="215444"/>
          </a:xfrm>
          <a:prstGeom prst="rect">
            <a:avLst/>
          </a:prstGeom>
          <a:noFill/>
        </p:spPr>
        <p:txBody>
          <a:bodyPr wrap="square" rtlCol="0">
            <a:spAutoFit/>
          </a:bodyPr>
          <a:lstStyle/>
          <a:p>
            <a:r>
              <a:rPr lang="sv-SE"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Källa:http</a:t>
            </a:r>
            <a:r>
              <a:rPr lang="sv-SE"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://www.naturvardsverket.se/</a:t>
            </a:r>
            <a:r>
              <a:rPr lang="sv-SE" sz="800" dirty="0" err="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klimatutslapp</a:t>
            </a:r>
            <a:r>
              <a:rPr lang="sv-SE"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sv-SE"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https://www.scb.se/hitta-statistik/sverige-i-siffror/samhallets-ekonomi/bnp-i-sverige/</a:t>
            </a:r>
            <a:endParaRPr lang="sv-SE" sz="8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2E34819-787B-CB46-B7D4-ED29324B8D60}"/>
              </a:ext>
            </a:extLst>
          </p:cNvPr>
          <p:cNvSpPr txBox="1"/>
          <p:nvPr/>
        </p:nvSpPr>
        <p:spPr>
          <a:xfrm>
            <a:off x="9266441" y="4620306"/>
            <a:ext cx="2165036" cy="1107996"/>
          </a:xfrm>
          <a:prstGeom prst="rect">
            <a:avLst/>
          </a:prstGeom>
          <a:noFill/>
        </p:spPr>
        <p:txBody>
          <a:bodyPr wrap="square" rtlCol="0" anchor="b">
            <a:spAutoFit/>
          </a:bodyPr>
          <a:lstStyle/>
          <a:p>
            <a:pPr algn="ctr"/>
            <a:r>
              <a:rPr lang="sv-SE" sz="6600" b="1" dirty="0">
                <a:solidFill>
                  <a:srgbClr val="4ABE6D"/>
                </a:solidFill>
                <a:latin typeface="Times New Roman" panose="02020603050405020304" pitchFamily="18" charset="0"/>
                <a:ea typeface="Cardo" panose="02020600000000000000" pitchFamily="18" charset="-79"/>
                <a:cs typeface="Times New Roman" panose="02020603050405020304" pitchFamily="18" charset="0"/>
              </a:rPr>
              <a:t>-27%</a:t>
            </a:r>
          </a:p>
        </p:txBody>
      </p:sp>
      <p:sp>
        <p:nvSpPr>
          <p:cNvPr id="16" name="TextBox 15">
            <a:extLst>
              <a:ext uri="{FF2B5EF4-FFF2-40B4-BE49-F238E27FC236}">
                <a16:creationId xmlns:a16="http://schemas.microsoft.com/office/drawing/2014/main" id="{197C950E-119C-C742-AF21-9D40C647AE86}"/>
              </a:ext>
            </a:extLst>
          </p:cNvPr>
          <p:cNvSpPr txBox="1"/>
          <p:nvPr/>
        </p:nvSpPr>
        <p:spPr>
          <a:xfrm>
            <a:off x="760521" y="569294"/>
            <a:ext cx="10670956" cy="923330"/>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Vi är redan på väg</a:t>
            </a:r>
          </a:p>
        </p:txBody>
      </p:sp>
      <p:sp>
        <p:nvSpPr>
          <p:cNvPr id="18" name="TextBox 17">
            <a:extLst>
              <a:ext uri="{FF2B5EF4-FFF2-40B4-BE49-F238E27FC236}">
                <a16:creationId xmlns:a16="http://schemas.microsoft.com/office/drawing/2014/main" id="{5671E892-9055-B140-A6BF-A29A7B01A4FE}"/>
              </a:ext>
            </a:extLst>
          </p:cNvPr>
          <p:cNvSpPr txBox="1"/>
          <p:nvPr/>
        </p:nvSpPr>
        <p:spPr>
          <a:xfrm>
            <a:off x="2139321" y="1631867"/>
            <a:ext cx="7913357" cy="338554"/>
          </a:xfrm>
          <a:prstGeom prst="rect">
            <a:avLst/>
          </a:prstGeom>
          <a:noFill/>
        </p:spPr>
        <p:txBody>
          <a:bodyPr wrap="square" rtlCol="0" anchor="b">
            <a:spAutoFit/>
          </a:bodyPr>
          <a:lstStyle/>
          <a:p>
            <a:pPr algn="ctr"/>
            <a:r>
              <a:rPr lang="sv-S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Territoriella utsläpp av växthusgaser 1990-2018</a:t>
            </a:r>
          </a:p>
        </p:txBody>
      </p:sp>
      <p:sp>
        <p:nvSpPr>
          <p:cNvPr id="11" name="Rectangle 11">
            <a:extLst>
              <a:ext uri="{FF2B5EF4-FFF2-40B4-BE49-F238E27FC236}">
                <a16:creationId xmlns:a16="http://schemas.microsoft.com/office/drawing/2014/main" id="{C3F5B727-04BF-4D22-80D0-BC2A5DC1CAA2}"/>
              </a:ext>
            </a:extLst>
          </p:cNvPr>
          <p:cNvSpPr/>
          <p:nvPr/>
        </p:nvSpPr>
        <p:spPr>
          <a:xfrm>
            <a:off x="8912720" y="3074937"/>
            <a:ext cx="2575494" cy="918871"/>
          </a:xfrm>
          <a:prstGeom prst="rect">
            <a:avLst/>
          </a:prstGeom>
          <a:pattFill prst="wdDnDiag">
            <a:fgClr>
              <a:srgbClr val="EFEF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8">
            <a:extLst>
              <a:ext uri="{FF2B5EF4-FFF2-40B4-BE49-F238E27FC236}">
                <a16:creationId xmlns:a16="http://schemas.microsoft.com/office/drawing/2014/main" id="{F7DA1371-66C6-487A-BF20-BD7E209204B9}"/>
              </a:ext>
            </a:extLst>
          </p:cNvPr>
          <p:cNvSpPr txBox="1"/>
          <p:nvPr/>
        </p:nvSpPr>
        <p:spPr>
          <a:xfrm>
            <a:off x="8940054" y="2885812"/>
            <a:ext cx="2804541" cy="1107996"/>
          </a:xfrm>
          <a:prstGeom prst="rect">
            <a:avLst/>
          </a:prstGeom>
          <a:noFill/>
        </p:spPr>
        <p:txBody>
          <a:bodyPr wrap="square" rtlCol="0" anchor="b">
            <a:spAutoFit/>
          </a:bodyPr>
          <a:lstStyle/>
          <a:p>
            <a:pPr algn="ctr"/>
            <a:r>
              <a:rPr lang="sv-SE" sz="6600" b="1" dirty="0">
                <a:solidFill>
                  <a:srgbClr val="509FD5"/>
                </a:solidFill>
                <a:latin typeface="Times New Roman" panose="02020603050405020304" pitchFamily="18" charset="0"/>
                <a:ea typeface="Cardo" panose="02020600000000000000" pitchFamily="18" charset="-79"/>
                <a:cs typeface="Times New Roman" panose="02020603050405020304" pitchFamily="18" charset="0"/>
              </a:rPr>
              <a:t>+85%</a:t>
            </a:r>
          </a:p>
        </p:txBody>
      </p:sp>
      <p:sp>
        <p:nvSpPr>
          <p:cNvPr id="3" name="Rektangel 2">
            <a:extLst>
              <a:ext uri="{FF2B5EF4-FFF2-40B4-BE49-F238E27FC236}">
                <a16:creationId xmlns:a16="http://schemas.microsoft.com/office/drawing/2014/main" id="{26E68185-7E3D-4FC0-BF76-883F14AEA6D4}"/>
              </a:ext>
            </a:extLst>
          </p:cNvPr>
          <p:cNvSpPr/>
          <p:nvPr/>
        </p:nvSpPr>
        <p:spPr>
          <a:xfrm>
            <a:off x="7870741" y="2249914"/>
            <a:ext cx="737828" cy="3896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1CDF9B38-A249-4AF1-B4AD-DE9759E7FC81}"/>
              </a:ext>
            </a:extLst>
          </p:cNvPr>
          <p:cNvSpPr txBox="1"/>
          <p:nvPr/>
        </p:nvSpPr>
        <p:spPr>
          <a:xfrm>
            <a:off x="8883317" y="4404453"/>
            <a:ext cx="2548160" cy="369332"/>
          </a:xfrm>
          <a:prstGeom prst="rect">
            <a:avLst/>
          </a:prstGeom>
          <a:noFill/>
        </p:spPr>
        <p:txBody>
          <a:bodyPr wrap="square" rtlCol="0">
            <a:spAutoFit/>
          </a:bodyPr>
          <a:lstStyle/>
          <a:p>
            <a:r>
              <a:rPr lang="sv-SE" dirty="0">
                <a:solidFill>
                  <a:srgbClr val="39AD57"/>
                </a:solidFill>
                <a:latin typeface="Times New Roman" panose="02020603050405020304" pitchFamily="18" charset="0"/>
                <a:cs typeface="Times New Roman" panose="02020603050405020304" pitchFamily="18" charset="0"/>
              </a:rPr>
              <a:t>Växthusgasutsläpp</a:t>
            </a:r>
          </a:p>
        </p:txBody>
      </p:sp>
      <p:sp>
        <p:nvSpPr>
          <p:cNvPr id="15" name="textruta 14">
            <a:extLst>
              <a:ext uri="{FF2B5EF4-FFF2-40B4-BE49-F238E27FC236}">
                <a16:creationId xmlns:a16="http://schemas.microsoft.com/office/drawing/2014/main" id="{A4BA4892-C152-4D89-93E4-C8BDD8A29AFF}"/>
              </a:ext>
            </a:extLst>
          </p:cNvPr>
          <p:cNvSpPr txBox="1"/>
          <p:nvPr/>
        </p:nvSpPr>
        <p:spPr>
          <a:xfrm>
            <a:off x="8883317" y="2661177"/>
            <a:ext cx="2548160" cy="369332"/>
          </a:xfrm>
          <a:prstGeom prst="rect">
            <a:avLst/>
          </a:prstGeom>
          <a:noFill/>
        </p:spPr>
        <p:txBody>
          <a:bodyPr wrap="square" rtlCol="0">
            <a:spAutoFit/>
          </a:bodyPr>
          <a:lstStyle/>
          <a:p>
            <a:r>
              <a:rPr lang="sv-SE" dirty="0">
                <a:solidFill>
                  <a:srgbClr val="3D8AC8"/>
                </a:solidFill>
                <a:latin typeface="Times New Roman" panose="02020603050405020304" pitchFamily="18" charset="0"/>
                <a:cs typeface="Times New Roman" panose="02020603050405020304" pitchFamily="18" charset="0"/>
              </a:rPr>
              <a:t>BNP</a:t>
            </a:r>
          </a:p>
        </p:txBody>
      </p:sp>
    </p:spTree>
    <p:extLst>
      <p:ext uri="{BB962C8B-B14F-4D97-AF65-F5344CB8AC3E}">
        <p14:creationId xmlns:p14="http://schemas.microsoft.com/office/powerpoint/2010/main" val="10440152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2000"/>
                                        <p:tgtEl>
                                          <p:spTgt spid="2">
                                            <p:graphicEl>
                                              <a:chart seriesIdx="-3" categoryIdx="-3" bldStep="gridLegend"/>
                                            </p:graphicEl>
                                          </p:spTgt>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1" dur="2000"/>
                                        <p:tgtEl>
                                          <p:spTgt spid="2">
                                            <p:graphicEl>
                                              <a:chart seriesIdx="0" categoryIdx="-4" bldStep="series"/>
                                            </p:graphicEl>
                                          </p:spTgt>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50"/>
                                        <p:tgtEl>
                                          <p:spTgt spid="12"/>
                                        </p:tgtEl>
                                      </p:cBhvr>
                                    </p:animEffect>
                                  </p:childTnLst>
                                </p:cTn>
                              </p:par>
                            </p:childTnLst>
                          </p:cTn>
                        </p:par>
                        <p:par>
                          <p:cTn id="16" fill="hold">
                            <p:stCondLst>
                              <p:cond delay="4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750"/>
                                        <p:tgtEl>
                                          <p:spTgt spid="3"/>
                                        </p:tgtEl>
                                      </p:cBhvr>
                                    </p:animEffect>
                                    <p:set>
                                      <p:cBhvr>
                                        <p:cTn id="27" dur="1" fill="hold">
                                          <p:stCondLst>
                                            <p:cond delay="749"/>
                                          </p:stCondLst>
                                        </p:cTn>
                                        <p:tgtEl>
                                          <p:spTgt spid="3"/>
                                        </p:tgtEl>
                                        <p:attrNameLst>
                                          <p:attrName>style.visibility</p:attrName>
                                        </p:attrNameLst>
                                      </p:cBhvr>
                                      <p:to>
                                        <p:strVal val="hidden"/>
                                      </p:to>
                                    </p:set>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31" dur="2000"/>
                                        <p:tgtEl>
                                          <p:spTgt spid="2">
                                            <p:graphicEl>
                                              <a:chart seriesIdx="1" categoryIdx="-4" bldStep="series"/>
                                            </p:graphic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250"/>
                                        <p:tgtEl>
                                          <p:spTgt spid="11"/>
                                        </p:tgtEl>
                                      </p:cBhvr>
                                    </p:animEffect>
                                  </p:childTnLst>
                                </p:cTn>
                              </p:par>
                            </p:childTnLst>
                          </p:cTn>
                        </p:par>
                        <p:par>
                          <p:cTn id="36" fill="hold">
                            <p:stCondLst>
                              <p:cond delay="3000"/>
                            </p:stCondLst>
                            <p:childTnLst>
                              <p:par>
                                <p:cTn id="37" presetID="10" presetClass="entr" presetSubtype="0" fill="hold" grpId="0" nodeType="after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2" grpId="0" uiExpand="1">
        <p:bldSub>
          <a:bldChart bld="series"/>
        </p:bldSub>
      </p:bldGraphic>
      <p:bldP spid="9" grpId="0"/>
      <p:bldP spid="11" grpId="0" animBg="1"/>
      <p:bldP spid="14" grpId="0"/>
      <p:bldP spid="3" grpId="0" animBg="1"/>
      <p:bldP spid="5"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3A4D92-785A-DC43-8B53-4066DF076E0E}"/>
              </a:ext>
            </a:extLst>
          </p:cNvPr>
          <p:cNvSpPr/>
          <p:nvPr/>
        </p:nvSpPr>
        <p:spPr>
          <a:xfrm>
            <a:off x="154379" y="152400"/>
            <a:ext cx="11887200" cy="6569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760521" y="1721792"/>
            <a:ext cx="10515600" cy="4063350"/>
          </a:xfrm>
        </p:spPr>
        <p:txBody>
          <a:bodyPr anchor="ctr">
            <a:noAutofit/>
          </a:bodyPr>
          <a:lstStyle/>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Världens första koldioxidskatt 1991</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Oljepannor kastas ut</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Utfasning av kol- och oljekraftverk</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Utbyggnad av fjärrvärmenäten</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Statlig teknikupphandling av värmepumpar</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Ökad användning av biobränsle i industrin</a:t>
            </a:r>
          </a:p>
          <a:p>
            <a:pPr>
              <a:lnSpc>
                <a:spcPct val="100000"/>
              </a:lnSpc>
              <a:buClr>
                <a:srgbClr val="4ABE6D"/>
              </a:buClr>
              <a:buFont typeface="Wingdings" pitchFamily="2" charset="2"/>
              <a:buChar char="ü"/>
            </a:pPr>
            <a:r>
              <a:rPr lang="sv-SE" b="1" dirty="0">
                <a:latin typeface="Times New Roman" panose="02020603050405020304" pitchFamily="18" charset="0"/>
                <a:cs typeface="Times New Roman" panose="02020603050405020304" pitchFamily="18" charset="0"/>
              </a:rPr>
              <a:t> Effektivare fordon och mer biodrivmedel</a:t>
            </a:r>
          </a:p>
        </p:txBody>
      </p:sp>
      <p:sp>
        <p:nvSpPr>
          <p:cNvPr id="4" name="TextBox 15">
            <a:extLst>
              <a:ext uri="{FF2B5EF4-FFF2-40B4-BE49-F238E27FC236}">
                <a16:creationId xmlns:a16="http://schemas.microsoft.com/office/drawing/2014/main" id="{A560F043-5D61-41AE-8E21-50E963410DE3}"/>
              </a:ext>
            </a:extLst>
          </p:cNvPr>
          <p:cNvSpPr txBox="1"/>
          <p:nvPr/>
        </p:nvSpPr>
        <p:spPr>
          <a:xfrm>
            <a:off x="760521" y="569294"/>
            <a:ext cx="10670956" cy="923330"/>
          </a:xfrm>
          <a:prstGeom prst="rect">
            <a:avLst/>
          </a:prstGeom>
          <a:noFill/>
        </p:spPr>
        <p:txBody>
          <a:bodyPr wrap="square" rtlCol="0" anchor="b">
            <a:spAutoFit/>
          </a:bodyPr>
          <a:lstStyle/>
          <a:p>
            <a:pPr algn="ctr"/>
            <a:r>
              <a:rPr lang="sv-SE" sz="5400" b="1" dirty="0">
                <a:solidFill>
                  <a:srgbClr val="4ABE6D"/>
                </a:solidFill>
                <a:latin typeface="Times New Roman" panose="02020603050405020304" pitchFamily="18" charset="0"/>
                <a:ea typeface="Cardo" panose="02020600000000000000" pitchFamily="18" charset="-79"/>
                <a:cs typeface="Times New Roman" panose="02020603050405020304" pitchFamily="18" charset="0"/>
              </a:rPr>
              <a:t>Detta har hänt…</a:t>
            </a:r>
          </a:p>
        </p:txBody>
      </p:sp>
    </p:spTree>
    <p:extLst>
      <p:ext uri="{BB962C8B-B14F-4D97-AF65-F5344CB8AC3E}">
        <p14:creationId xmlns:p14="http://schemas.microsoft.com/office/powerpoint/2010/main" val="4215912465"/>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3A4D92-785A-DC43-8B53-4066DF076E0E}"/>
              </a:ext>
            </a:extLst>
          </p:cNvPr>
          <p:cNvSpPr/>
          <p:nvPr/>
        </p:nvSpPr>
        <p:spPr>
          <a:xfrm>
            <a:off x="154379" y="152400"/>
            <a:ext cx="11887200" cy="6569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latshållare för innehåll 7">
            <a:extLst>
              <a:ext uri="{FF2B5EF4-FFF2-40B4-BE49-F238E27FC236}">
                <a16:creationId xmlns:a16="http://schemas.microsoft.com/office/drawing/2014/main" id="{300F0DE5-7401-4338-AEB5-2DACCB2943D2}"/>
              </a:ext>
            </a:extLst>
          </p:cNvPr>
          <p:cNvPicPr>
            <a:picLocks noGrp="1" noChangeAspect="1"/>
          </p:cNvPicPr>
          <p:nvPr>
            <p:ph idx="1"/>
          </p:nvPr>
        </p:nvPicPr>
        <p:blipFill>
          <a:blip r:embed="rId3"/>
          <a:stretch>
            <a:fillRect/>
          </a:stretch>
        </p:blipFill>
        <p:spPr>
          <a:xfrm>
            <a:off x="893561" y="869775"/>
            <a:ext cx="10404878" cy="5118449"/>
          </a:xfrm>
        </p:spPr>
      </p:pic>
    </p:spTree>
    <p:extLst>
      <p:ext uri="{BB962C8B-B14F-4D97-AF65-F5344CB8AC3E}">
        <p14:creationId xmlns:p14="http://schemas.microsoft.com/office/powerpoint/2010/main" val="2248247624"/>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5" y="2156157"/>
            <a:ext cx="10238143" cy="2123658"/>
          </a:xfrm>
          <a:prstGeom prst="rect">
            <a:avLst/>
          </a:prstGeom>
          <a:noFill/>
        </p:spPr>
        <p:txBody>
          <a:bodyPr wrap="square" rtlCol="0" anchor="t">
            <a:spAutoFit/>
          </a:bodyPr>
          <a:lstStyle/>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Kapitel 2</a:t>
            </a:r>
          </a:p>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Transporterna är på väg</a:t>
            </a: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15711383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vatten, utomhus, scen, båt&#10;&#10;Automatiskt genererad beskrivning">
            <a:extLst>
              <a:ext uri="{FF2B5EF4-FFF2-40B4-BE49-F238E27FC236}">
                <a16:creationId xmlns:a16="http://schemas.microsoft.com/office/drawing/2014/main" id="{73C9F2C3-68B3-4368-8975-02819AF9CE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201899" cy="6858000"/>
          </a:xfrm>
          <a:prstGeom prst="rect">
            <a:avLst/>
          </a:prstGeom>
        </p:spPr>
      </p:pic>
      <p:sp>
        <p:nvSpPr>
          <p:cNvPr id="8" name="Rectangle 7">
            <a:extLst>
              <a:ext uri="{FF2B5EF4-FFF2-40B4-BE49-F238E27FC236}">
                <a16:creationId xmlns:a16="http://schemas.microsoft.com/office/drawing/2014/main" id="{30869994-5705-BB4C-9189-3D05513CC255}"/>
              </a:ext>
            </a:extLst>
          </p:cNvPr>
          <p:cNvSpPr/>
          <p:nvPr/>
        </p:nvSpPr>
        <p:spPr>
          <a:xfrm rot="10800000" flipH="1">
            <a:off x="-19136" y="0"/>
            <a:ext cx="12221034" cy="6858002"/>
          </a:xfrm>
          <a:prstGeom prst="rect">
            <a:avLst/>
          </a:prstGeom>
          <a:gradFill flip="none" rotWithShape="1">
            <a:gsLst>
              <a:gs pos="0">
                <a:srgbClr val="509FD5">
                  <a:alpha val="48000"/>
                </a:srgbClr>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8D723F5-074D-3F43-93E5-EDF40BD8AF07}"/>
              </a:ext>
            </a:extLst>
          </p:cNvPr>
          <p:cNvGrpSpPr/>
          <p:nvPr/>
        </p:nvGrpSpPr>
        <p:grpSpPr>
          <a:xfrm>
            <a:off x="0" y="4016208"/>
            <a:ext cx="12192000" cy="2841793"/>
            <a:chOff x="0" y="4016208"/>
            <a:chExt cx="12192000" cy="2841793"/>
          </a:xfrm>
        </p:grpSpPr>
        <p:sp>
          <p:nvSpPr>
            <p:cNvPr id="3" name="Rectangle 2">
              <a:extLst>
                <a:ext uri="{FF2B5EF4-FFF2-40B4-BE49-F238E27FC236}">
                  <a16:creationId xmlns:a16="http://schemas.microsoft.com/office/drawing/2014/main" id="{3D08320C-10D4-C140-A3FC-CCC5C67ADBBE}"/>
                </a:ext>
              </a:extLst>
            </p:cNvPr>
            <p:cNvSpPr/>
            <p:nvPr/>
          </p:nvSpPr>
          <p:spPr>
            <a:xfrm>
              <a:off x="0" y="4572001"/>
              <a:ext cx="12192000" cy="2286000"/>
            </a:xfrm>
            <a:prstGeom prst="rect">
              <a:avLst/>
            </a:prstGeom>
            <a:solidFill>
              <a:srgbClr val="50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7B48ADC-5857-E245-81D3-C6272DC1F598}"/>
                </a:ext>
              </a:extLst>
            </p:cNvPr>
            <p:cNvSpPr txBox="1"/>
            <p:nvPr/>
          </p:nvSpPr>
          <p:spPr>
            <a:xfrm>
              <a:off x="1421658" y="4016208"/>
              <a:ext cx="9403677" cy="110799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6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33%</a:t>
              </a:r>
            </a:p>
          </p:txBody>
        </p:sp>
      </p:grpSp>
      <p:sp>
        <p:nvSpPr>
          <p:cNvPr id="10" name="TextBox 9">
            <a:extLst>
              <a:ext uri="{FF2B5EF4-FFF2-40B4-BE49-F238E27FC236}">
                <a16:creationId xmlns:a16="http://schemas.microsoft.com/office/drawing/2014/main" id="{C4367E32-8018-1546-BEBA-2283B026A11C}"/>
              </a:ext>
            </a:extLst>
          </p:cNvPr>
          <p:cNvSpPr txBox="1"/>
          <p:nvPr/>
        </p:nvSpPr>
        <p:spPr>
          <a:xfrm>
            <a:off x="-19136" y="3159304"/>
            <a:ext cx="12221034"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Transporterna är på väg</a:t>
            </a:r>
          </a:p>
        </p:txBody>
      </p:sp>
      <p:sp>
        <p:nvSpPr>
          <p:cNvPr id="14" name="TextBox 13">
            <a:extLst>
              <a:ext uri="{FF2B5EF4-FFF2-40B4-BE49-F238E27FC236}">
                <a16:creationId xmlns:a16="http://schemas.microsoft.com/office/drawing/2014/main" id="{D5E4A726-2DD7-0340-AFD5-D91B3F1156F0}"/>
              </a:ext>
            </a:extLst>
          </p:cNvPr>
          <p:cNvSpPr txBox="1"/>
          <p:nvPr/>
        </p:nvSpPr>
        <p:spPr>
          <a:xfrm>
            <a:off x="1421658" y="5175494"/>
            <a:ext cx="9403677" cy="107721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white"/>
                </a:solidFill>
                <a:effectLst/>
                <a:uLnTx/>
                <a:uFillTx/>
                <a:latin typeface="Times" pitchFamily="2" charset="0"/>
                <a:ea typeface="Cardo" panose="02020600000000000000" pitchFamily="18" charset="-79"/>
                <a:cs typeface="Cardo" panose="02020600000000000000" pitchFamily="18" charset="-79"/>
              </a:rPr>
              <a:t>Inrikes transporter står för en tredjedel av de totala växthusgasutsläppen i Sverige. </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Tree>
    <p:extLst>
      <p:ext uri="{BB962C8B-B14F-4D97-AF65-F5344CB8AC3E}">
        <p14:creationId xmlns:p14="http://schemas.microsoft.com/office/powerpoint/2010/main" val="3787660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2" presetClass="entr" presetSubtype="4" decel="5000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ppt_x"/>
                                          </p:val>
                                        </p:tav>
                                        <p:tav tm="100000">
                                          <p:val>
                                            <p:strVal val="#ppt_x"/>
                                          </p:val>
                                        </p:tav>
                                      </p:tavLst>
                                    </p:anim>
                                    <p:anim calcmode="lin" valueType="num">
                                      <p:cBhvr additive="base">
                                        <p:cTn id="11" dur="1500" fill="hold"/>
                                        <p:tgtEl>
                                          <p:spTgt spid="4"/>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2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08320C-10D4-C140-A3FC-CCC5C67ADBBE}"/>
              </a:ext>
            </a:extLst>
          </p:cNvPr>
          <p:cNvSpPr/>
          <p:nvPr/>
        </p:nvSpPr>
        <p:spPr>
          <a:xfrm>
            <a:off x="0" y="0"/>
            <a:ext cx="12192000" cy="6858001"/>
          </a:xfrm>
          <a:prstGeom prst="rect">
            <a:avLst/>
          </a:prstGeom>
          <a:solidFill>
            <a:srgbClr val="50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Box 9">
            <a:extLst>
              <a:ext uri="{FF2B5EF4-FFF2-40B4-BE49-F238E27FC236}">
                <a16:creationId xmlns:a16="http://schemas.microsoft.com/office/drawing/2014/main" id="{C4367E32-8018-1546-BEBA-2283B026A11C}"/>
              </a:ext>
            </a:extLst>
          </p:cNvPr>
          <p:cNvSpPr txBox="1"/>
          <p:nvPr/>
        </p:nvSpPr>
        <p:spPr>
          <a:xfrm>
            <a:off x="1421658" y="627730"/>
            <a:ext cx="9403677" cy="1754326"/>
          </a:xfrm>
          <a:prstGeom prst="rect">
            <a:avLst/>
          </a:prstGeom>
          <a:noFill/>
        </p:spPr>
        <p:txBody>
          <a:bodyPr wrap="square" rtlCol="0" anchor="b">
            <a:spAutoFit/>
          </a:bodyPr>
          <a:lstStyle/>
          <a:p>
            <a:pPr algn="ctr"/>
            <a:r>
              <a:rPr lang="sv-SE" sz="5400" b="1" dirty="0">
                <a:solidFill>
                  <a:srgbClr val="FDDF12"/>
                </a:solidFill>
                <a:latin typeface="Times New Roman" panose="02020603050405020304" pitchFamily="18" charset="0"/>
                <a:ea typeface="Cardo" panose="02020600000000000000" pitchFamily="18" charset="-79"/>
                <a:cs typeface="Times New Roman" panose="02020603050405020304" pitchFamily="18" charset="0"/>
              </a:rPr>
              <a:t>3 strategier </a:t>
            </a: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för att minska utsläppen</a:t>
            </a:r>
          </a:p>
        </p:txBody>
      </p:sp>
      <p:grpSp>
        <p:nvGrpSpPr>
          <p:cNvPr id="20" name="Group 19">
            <a:extLst>
              <a:ext uri="{FF2B5EF4-FFF2-40B4-BE49-F238E27FC236}">
                <a16:creationId xmlns:a16="http://schemas.microsoft.com/office/drawing/2014/main" id="{517298BF-EB3A-B44F-B377-94BAFD87DEE9}"/>
              </a:ext>
            </a:extLst>
          </p:cNvPr>
          <p:cNvGrpSpPr/>
          <p:nvPr/>
        </p:nvGrpSpPr>
        <p:grpSpPr>
          <a:xfrm>
            <a:off x="1117600" y="2645886"/>
            <a:ext cx="2717800" cy="3276454"/>
            <a:chOff x="1117600" y="2645886"/>
            <a:chExt cx="2717800" cy="3276454"/>
          </a:xfrm>
        </p:grpSpPr>
        <p:pic>
          <p:nvPicPr>
            <p:cNvPr id="6" name="Picture 5" descr="A close up of a sign&#10;&#10;Description automatically generated">
              <a:extLst>
                <a:ext uri="{FF2B5EF4-FFF2-40B4-BE49-F238E27FC236}">
                  <a16:creationId xmlns:a16="http://schemas.microsoft.com/office/drawing/2014/main" id="{D18B5E45-B4C5-0F46-A776-5A3FF1FE32F6}"/>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1383309" y="2645886"/>
              <a:ext cx="2184846" cy="2184846"/>
            </a:xfrm>
            <a:prstGeom prst="rect">
              <a:avLst/>
            </a:prstGeom>
          </p:spPr>
        </p:pic>
        <p:sp>
          <p:nvSpPr>
            <p:cNvPr id="17" name="TextBox 16">
              <a:extLst>
                <a:ext uri="{FF2B5EF4-FFF2-40B4-BE49-F238E27FC236}">
                  <a16:creationId xmlns:a16="http://schemas.microsoft.com/office/drawing/2014/main" id="{E33E1554-5474-A94D-9B0C-46F5AB944D33}"/>
                </a:ext>
              </a:extLst>
            </p:cNvPr>
            <p:cNvSpPr txBox="1"/>
            <p:nvPr/>
          </p:nvSpPr>
          <p:spPr>
            <a:xfrm>
              <a:off x="1117600" y="4968233"/>
              <a:ext cx="2717800" cy="954107"/>
            </a:xfrm>
            <a:prstGeom prst="rect">
              <a:avLst/>
            </a:prstGeom>
            <a:noFill/>
          </p:spPr>
          <p:txBody>
            <a:bodyPr wrap="square" rtlCol="0">
              <a:spAutoFit/>
            </a:bodyPr>
            <a:lstStyle/>
            <a:p>
              <a:pPr algn="ctr"/>
              <a:r>
                <a:rPr lang="sv-SE" sz="2800" b="1" dirty="0">
                  <a:solidFill>
                    <a:srgbClr val="FDDF12"/>
                  </a:solidFill>
                  <a:latin typeface="Times New Roman" panose="02020603050405020304" pitchFamily="18" charset="0"/>
                  <a:cs typeface="Times New Roman" panose="02020603050405020304" pitchFamily="18" charset="0"/>
                </a:rPr>
                <a:t>Hållbara biodrivmedel</a:t>
              </a:r>
            </a:p>
          </p:txBody>
        </p:sp>
      </p:grpSp>
      <p:grpSp>
        <p:nvGrpSpPr>
          <p:cNvPr id="21" name="Group 20">
            <a:extLst>
              <a:ext uri="{FF2B5EF4-FFF2-40B4-BE49-F238E27FC236}">
                <a16:creationId xmlns:a16="http://schemas.microsoft.com/office/drawing/2014/main" id="{43F79489-AAD7-974B-A560-C64658E826FD}"/>
              </a:ext>
            </a:extLst>
          </p:cNvPr>
          <p:cNvGrpSpPr/>
          <p:nvPr/>
        </p:nvGrpSpPr>
        <p:grpSpPr>
          <a:xfrm>
            <a:off x="4737100" y="2382056"/>
            <a:ext cx="2717800" cy="3540284"/>
            <a:chOff x="4737100" y="2382056"/>
            <a:chExt cx="2717800" cy="3540284"/>
          </a:xfrm>
        </p:grpSpPr>
        <p:pic>
          <p:nvPicPr>
            <p:cNvPr id="11" name="Picture 10" descr="A picture containing drawing, light, shirt&#10;&#10;Description automatically generated">
              <a:extLst>
                <a:ext uri="{FF2B5EF4-FFF2-40B4-BE49-F238E27FC236}">
                  <a16:creationId xmlns:a16="http://schemas.microsoft.com/office/drawing/2014/main" id="{DB505BE9-189B-6E49-9A83-091021867097}"/>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4774432" y="2382056"/>
              <a:ext cx="2654482" cy="2654482"/>
            </a:xfrm>
            <a:prstGeom prst="rect">
              <a:avLst/>
            </a:prstGeom>
          </p:spPr>
        </p:pic>
        <p:sp>
          <p:nvSpPr>
            <p:cNvPr id="18" name="TextBox 17">
              <a:extLst>
                <a:ext uri="{FF2B5EF4-FFF2-40B4-BE49-F238E27FC236}">
                  <a16:creationId xmlns:a16="http://schemas.microsoft.com/office/drawing/2014/main" id="{564DD330-AEF1-284F-88D9-D2DF1E18E414}"/>
                </a:ext>
              </a:extLst>
            </p:cNvPr>
            <p:cNvSpPr txBox="1"/>
            <p:nvPr/>
          </p:nvSpPr>
          <p:spPr>
            <a:xfrm>
              <a:off x="4737100" y="4968233"/>
              <a:ext cx="2717800" cy="954107"/>
            </a:xfrm>
            <a:prstGeom prst="rect">
              <a:avLst/>
            </a:prstGeom>
            <a:noFill/>
          </p:spPr>
          <p:txBody>
            <a:bodyPr wrap="square" rtlCol="0">
              <a:spAutoFit/>
            </a:bodyPr>
            <a:lstStyle/>
            <a:p>
              <a:pPr algn="ctr"/>
              <a:r>
                <a:rPr lang="sv-SE" sz="2800" b="1" dirty="0">
                  <a:solidFill>
                    <a:srgbClr val="FDDF12"/>
                  </a:solidFill>
                  <a:latin typeface="Times New Roman" panose="02020603050405020304" pitchFamily="18" charset="0"/>
                  <a:cs typeface="Times New Roman" panose="02020603050405020304" pitchFamily="18" charset="0"/>
                </a:rPr>
                <a:t>Hållbar elektrifiering</a:t>
              </a:r>
            </a:p>
          </p:txBody>
        </p:sp>
      </p:grpSp>
      <p:pic>
        <p:nvPicPr>
          <p:cNvPr id="13" name="Picture 12">
            <a:extLst>
              <a:ext uri="{FF2B5EF4-FFF2-40B4-BE49-F238E27FC236}">
                <a16:creationId xmlns:a16="http://schemas.microsoft.com/office/drawing/2014/main" id="{72EDF3C5-F57D-E94C-995F-8400FCDEB09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grpSp>
        <p:nvGrpSpPr>
          <p:cNvPr id="14" name="Group 13">
            <a:extLst>
              <a:ext uri="{FF2B5EF4-FFF2-40B4-BE49-F238E27FC236}">
                <a16:creationId xmlns:a16="http://schemas.microsoft.com/office/drawing/2014/main" id="{7F02E981-7BCF-F347-8CDA-3BEB5864158F}"/>
              </a:ext>
            </a:extLst>
          </p:cNvPr>
          <p:cNvGrpSpPr/>
          <p:nvPr/>
        </p:nvGrpSpPr>
        <p:grpSpPr>
          <a:xfrm>
            <a:off x="7466246" y="1778541"/>
            <a:ext cx="4112610" cy="4143799"/>
            <a:chOff x="7466246" y="1778541"/>
            <a:chExt cx="4112610" cy="4143799"/>
          </a:xfrm>
        </p:grpSpPr>
        <p:pic>
          <p:nvPicPr>
            <p:cNvPr id="16" name="Picture 15">
              <a:extLst>
                <a:ext uri="{FF2B5EF4-FFF2-40B4-BE49-F238E27FC236}">
                  <a16:creationId xmlns:a16="http://schemas.microsoft.com/office/drawing/2014/main" id="{4FA91BC7-0256-FB4E-BA21-B02302BFA4C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948966" y="1778541"/>
              <a:ext cx="3629890" cy="3629886"/>
            </a:xfrm>
            <a:prstGeom prst="rect">
              <a:avLst/>
            </a:prstGeom>
          </p:spPr>
        </p:pic>
        <p:sp>
          <p:nvSpPr>
            <p:cNvPr id="23" name="TextBox 22">
              <a:extLst>
                <a:ext uri="{FF2B5EF4-FFF2-40B4-BE49-F238E27FC236}">
                  <a16:creationId xmlns:a16="http://schemas.microsoft.com/office/drawing/2014/main" id="{0FCCF9C8-6608-654B-9B14-724F0CF0BF9A}"/>
                </a:ext>
              </a:extLst>
            </p:cNvPr>
            <p:cNvSpPr txBox="1"/>
            <p:nvPr/>
          </p:nvSpPr>
          <p:spPr>
            <a:xfrm>
              <a:off x="7466246" y="4968233"/>
              <a:ext cx="4112610" cy="954107"/>
            </a:xfrm>
            <a:prstGeom prst="rect">
              <a:avLst/>
            </a:prstGeom>
            <a:noFill/>
          </p:spPr>
          <p:txBody>
            <a:bodyPr wrap="square" rtlCol="0">
              <a:spAutoFit/>
            </a:bodyPr>
            <a:lstStyle/>
            <a:p>
              <a:pPr algn="ctr"/>
              <a:r>
                <a:rPr lang="sv-SE" sz="2800" b="1" dirty="0" err="1">
                  <a:solidFill>
                    <a:srgbClr val="FDDF12"/>
                  </a:solidFill>
                  <a:latin typeface="Times" pitchFamily="2" charset="0"/>
                </a:rPr>
                <a:t>Transporteffektivare</a:t>
              </a:r>
              <a:r>
                <a:rPr lang="sv-SE" sz="2800" b="1" dirty="0">
                  <a:solidFill>
                    <a:srgbClr val="FDDF12"/>
                  </a:solidFill>
                  <a:latin typeface="Times" pitchFamily="2" charset="0"/>
                </a:rPr>
                <a:t> samhälle</a:t>
              </a:r>
            </a:p>
          </p:txBody>
        </p:sp>
      </p:grpSp>
    </p:spTree>
    <p:extLst>
      <p:ext uri="{BB962C8B-B14F-4D97-AF65-F5344CB8AC3E}">
        <p14:creationId xmlns:p14="http://schemas.microsoft.com/office/powerpoint/2010/main" val="1352512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31CD38-8D8D-5841-A654-E5EB7B9522F5}"/>
              </a:ext>
            </a:extLst>
          </p:cNvPr>
          <p:cNvSpPr/>
          <p:nvPr/>
        </p:nvSpPr>
        <p:spPr>
          <a:xfrm>
            <a:off x="154379" y="2114705"/>
            <a:ext cx="11887200" cy="46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TextBox 15">
            <a:extLst>
              <a:ext uri="{FF2B5EF4-FFF2-40B4-BE49-F238E27FC236}">
                <a16:creationId xmlns:a16="http://schemas.microsoft.com/office/drawing/2014/main" id="{197C950E-119C-C742-AF21-9D40C647AE86}"/>
              </a:ext>
            </a:extLst>
          </p:cNvPr>
          <p:cNvSpPr txBox="1"/>
          <p:nvPr/>
        </p:nvSpPr>
        <p:spPr>
          <a:xfrm>
            <a:off x="760521" y="569294"/>
            <a:ext cx="10670956" cy="923330"/>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Transporterna är på väg</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8" name="TextBox 17">
            <a:extLst>
              <a:ext uri="{FF2B5EF4-FFF2-40B4-BE49-F238E27FC236}">
                <a16:creationId xmlns:a16="http://schemas.microsoft.com/office/drawing/2014/main" id="{5671E892-9055-B140-A6BF-A29A7B01A4FE}"/>
              </a:ext>
            </a:extLst>
          </p:cNvPr>
          <p:cNvSpPr txBox="1"/>
          <p:nvPr/>
        </p:nvSpPr>
        <p:spPr>
          <a:xfrm>
            <a:off x="2139321" y="1631867"/>
            <a:ext cx="7913357" cy="338554"/>
          </a:xfrm>
          <a:prstGeom prst="rect">
            <a:avLst/>
          </a:prstGeom>
          <a:noFill/>
        </p:spPr>
        <p:txBody>
          <a:bodyPr wrap="square" rtlCol="0" anchor="b">
            <a:spAutoFit/>
          </a:bodyPr>
          <a:lstStyle/>
          <a:p>
            <a:pPr algn="ctr"/>
            <a:r>
              <a:rPr lang="sv-S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Så kan utsläppen från inrikes transporter minskas till år 2030</a:t>
            </a:r>
          </a:p>
        </p:txBody>
      </p:sp>
      <p:graphicFrame>
        <p:nvGraphicFramePr>
          <p:cNvPr id="5" name="Chart 4">
            <a:extLst>
              <a:ext uri="{FF2B5EF4-FFF2-40B4-BE49-F238E27FC236}">
                <a16:creationId xmlns:a16="http://schemas.microsoft.com/office/drawing/2014/main" id="{171C9339-1241-E14B-B2FF-09408126C4F2}"/>
              </a:ext>
            </a:extLst>
          </p:cNvPr>
          <p:cNvGraphicFramePr/>
          <p:nvPr>
            <p:extLst>
              <p:ext uri="{D42A27DB-BD31-4B8C-83A1-F6EECF244321}">
                <p14:modId xmlns:p14="http://schemas.microsoft.com/office/powerpoint/2010/main" val="2533784436"/>
              </p:ext>
            </p:extLst>
          </p:nvPr>
        </p:nvGraphicFramePr>
        <p:xfrm>
          <a:off x="1677862" y="2487670"/>
          <a:ext cx="8836274" cy="416866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Arrow Connector 7">
            <a:extLst>
              <a:ext uri="{FF2B5EF4-FFF2-40B4-BE49-F238E27FC236}">
                <a16:creationId xmlns:a16="http://schemas.microsoft.com/office/drawing/2014/main" id="{E402FA2F-2203-EC46-9461-C1DE898FC722}"/>
              </a:ext>
            </a:extLst>
          </p:cNvPr>
          <p:cNvCxnSpPr>
            <a:cxnSpLocks/>
          </p:cNvCxnSpPr>
          <p:nvPr/>
        </p:nvCxnSpPr>
        <p:spPr>
          <a:xfrm>
            <a:off x="4710545" y="2631989"/>
            <a:ext cx="0" cy="600736"/>
          </a:xfrm>
          <a:prstGeom prst="straightConnector1">
            <a:avLst/>
          </a:prstGeom>
          <a:ln w="38100">
            <a:solidFill>
              <a:srgbClr val="F6AE2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7A5312-1DE9-3C4B-9851-AC3612A732D9}"/>
              </a:ext>
            </a:extLst>
          </p:cNvPr>
          <p:cNvCxnSpPr>
            <a:cxnSpLocks/>
          </p:cNvCxnSpPr>
          <p:nvPr/>
        </p:nvCxnSpPr>
        <p:spPr>
          <a:xfrm>
            <a:off x="6095999" y="3257439"/>
            <a:ext cx="0" cy="1141567"/>
          </a:xfrm>
          <a:prstGeom prst="straightConnector1">
            <a:avLst/>
          </a:prstGeom>
          <a:ln w="38100">
            <a:solidFill>
              <a:srgbClr val="F6AE2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70A4BB-16BD-7041-99B9-79A3BC0EC40A}"/>
              </a:ext>
            </a:extLst>
          </p:cNvPr>
          <p:cNvCxnSpPr>
            <a:cxnSpLocks/>
          </p:cNvCxnSpPr>
          <p:nvPr/>
        </p:nvCxnSpPr>
        <p:spPr>
          <a:xfrm>
            <a:off x="7462981" y="4374292"/>
            <a:ext cx="0" cy="506627"/>
          </a:xfrm>
          <a:prstGeom prst="straightConnector1">
            <a:avLst/>
          </a:prstGeom>
          <a:ln w="38100">
            <a:solidFill>
              <a:srgbClr val="F6AE2D"/>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7E508A-E79E-A942-B1ED-82BA558248F2}"/>
              </a:ext>
            </a:extLst>
          </p:cNvPr>
          <p:cNvCxnSpPr>
            <a:cxnSpLocks/>
          </p:cNvCxnSpPr>
          <p:nvPr/>
        </p:nvCxnSpPr>
        <p:spPr>
          <a:xfrm>
            <a:off x="8839193" y="4908005"/>
            <a:ext cx="0" cy="184727"/>
          </a:xfrm>
          <a:prstGeom prst="straightConnector1">
            <a:avLst/>
          </a:prstGeom>
          <a:ln w="38100">
            <a:solidFill>
              <a:srgbClr val="F6AE2D"/>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FE3C866-47B4-BD46-9057-1F9421405F85}"/>
              </a:ext>
            </a:extLst>
          </p:cNvPr>
          <p:cNvSpPr txBox="1"/>
          <p:nvPr/>
        </p:nvSpPr>
        <p:spPr>
          <a:xfrm>
            <a:off x="1059025" y="2233754"/>
            <a:ext cx="1080295" cy="253916"/>
          </a:xfrm>
          <a:prstGeom prst="rect">
            <a:avLst/>
          </a:prstGeom>
          <a:noFill/>
        </p:spPr>
        <p:txBody>
          <a:bodyPr wrap="square" rtlCol="0">
            <a:spAutoFit/>
          </a:bodyPr>
          <a:lstStyle/>
          <a:p>
            <a:pPr algn="r"/>
            <a:r>
              <a:rPr lang="sv-SE" sz="1050" dirty="0">
                <a:solidFill>
                  <a:srgbClr val="333333"/>
                </a:solidFill>
                <a:latin typeface="Open Sans" panose="020B0606030504020204" pitchFamily="34" charset="0"/>
                <a:ea typeface="Open Sans" panose="020B0606030504020204" pitchFamily="34" charset="0"/>
                <a:cs typeface="Open Sans" panose="020B0606030504020204" pitchFamily="34" charset="0"/>
              </a:rPr>
              <a:t>(procent)</a:t>
            </a:r>
          </a:p>
        </p:txBody>
      </p:sp>
      <p:sp>
        <p:nvSpPr>
          <p:cNvPr id="29" name="TextBox 28">
            <a:extLst>
              <a:ext uri="{FF2B5EF4-FFF2-40B4-BE49-F238E27FC236}">
                <a16:creationId xmlns:a16="http://schemas.microsoft.com/office/drawing/2014/main" id="{F1BC2854-5056-7145-84B9-AC0D9F49C304}"/>
              </a:ext>
            </a:extLst>
          </p:cNvPr>
          <p:cNvSpPr txBox="1"/>
          <p:nvPr/>
        </p:nvSpPr>
        <p:spPr>
          <a:xfrm>
            <a:off x="190807" y="6452672"/>
            <a:ext cx="7096684" cy="215444"/>
          </a:xfrm>
          <a:prstGeom prst="rect">
            <a:avLst/>
          </a:prstGeom>
          <a:noFill/>
        </p:spPr>
        <p:txBody>
          <a:bodyPr wrap="square" rtlCol="0">
            <a:spAutoFit/>
          </a:bodyPr>
          <a:lstStyle/>
          <a:p>
            <a:r>
              <a:rPr lang="sv-SE" sz="800" dirty="0">
                <a:solidFill>
                  <a:srgbClr val="333333"/>
                </a:solidFill>
                <a:latin typeface="Open Sans" panose="020B0606030504020204" pitchFamily="34" charset="0"/>
                <a:ea typeface="Open Sans" panose="020B0606030504020204" pitchFamily="34" charset="0"/>
                <a:cs typeface="Open Sans" panose="020B0606030504020204" pitchFamily="34" charset="0"/>
              </a:rPr>
              <a:t>Källa: Fossilfritt Sverige</a:t>
            </a:r>
          </a:p>
        </p:txBody>
      </p:sp>
      <p:sp>
        <p:nvSpPr>
          <p:cNvPr id="2" name="Rektangel 1">
            <a:extLst>
              <a:ext uri="{FF2B5EF4-FFF2-40B4-BE49-F238E27FC236}">
                <a16:creationId xmlns:a16="http://schemas.microsoft.com/office/drawing/2014/main" id="{27A50A7D-291D-49C6-BDD1-159E6D95AFFE}"/>
              </a:ext>
            </a:extLst>
          </p:cNvPr>
          <p:cNvSpPr/>
          <p:nvPr/>
        </p:nvSpPr>
        <p:spPr>
          <a:xfrm>
            <a:off x="3593432" y="6224337"/>
            <a:ext cx="1117113" cy="228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FFFB5748-2683-4958-868C-1A650F47CA9A}"/>
              </a:ext>
            </a:extLst>
          </p:cNvPr>
          <p:cNvSpPr/>
          <p:nvPr/>
        </p:nvSpPr>
        <p:spPr>
          <a:xfrm>
            <a:off x="4923225" y="6152195"/>
            <a:ext cx="1117113" cy="247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FBAE14FB-3CD1-49CF-9648-13E27E34F8FA}"/>
              </a:ext>
            </a:extLst>
          </p:cNvPr>
          <p:cNvSpPr/>
          <p:nvPr/>
        </p:nvSpPr>
        <p:spPr>
          <a:xfrm>
            <a:off x="6276718" y="6205562"/>
            <a:ext cx="1117113" cy="247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3B919351-EA82-447B-ACFD-58B4494F6AFA}"/>
              </a:ext>
            </a:extLst>
          </p:cNvPr>
          <p:cNvSpPr/>
          <p:nvPr/>
        </p:nvSpPr>
        <p:spPr>
          <a:xfrm>
            <a:off x="7679520" y="6205513"/>
            <a:ext cx="1237793" cy="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0AB49669-FD07-4C86-9617-A21FC539775F}"/>
              </a:ext>
            </a:extLst>
          </p:cNvPr>
          <p:cNvSpPr/>
          <p:nvPr/>
        </p:nvSpPr>
        <p:spPr>
          <a:xfrm>
            <a:off x="9232403" y="6217485"/>
            <a:ext cx="1237793" cy="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107702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graphicEl>
                                              <a:chart seriesIdx="0" categoryIdx="0" bldStep="ptInCategory"/>
                                            </p:graphicEl>
                                          </p:spTgt>
                                        </p:tgtEl>
                                        <p:attrNameLst>
                                          <p:attrName>style.visibility</p:attrName>
                                        </p:attrNameLst>
                                      </p:cBhvr>
                                      <p:to>
                                        <p:strVal val="visible"/>
                                      </p:to>
                                    </p:set>
                                    <p:animEffect transition="in" filter="wipe(down)">
                                      <p:cBhvr>
                                        <p:cTn id="7" dur="500"/>
                                        <p:tgtEl>
                                          <p:spTgt spid="5">
                                            <p:graphicEl>
                                              <a:chart seriesIdx="0" categoryIdx="0" bldStep="ptInCategory"/>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chart seriesIdx="1" categoryIdx="0" bldStep="ptInCategory"/>
                                            </p:graphicEl>
                                          </p:spTgt>
                                        </p:tgtEl>
                                        <p:attrNameLst>
                                          <p:attrName>style.visibility</p:attrName>
                                        </p:attrNameLst>
                                      </p:cBhvr>
                                      <p:to>
                                        <p:strVal val="visible"/>
                                      </p:to>
                                    </p:set>
                                    <p:animEffect transition="in" filter="wipe(down)">
                                      <p:cBhvr>
                                        <p:cTn id="10" dur="500"/>
                                        <p:tgtEl>
                                          <p:spTgt spid="5">
                                            <p:graphicEl>
                                              <a:chart seriesIdx="1" categoryIdx="0" bldStep="ptInCategory"/>
                                            </p:graphicEl>
                                          </p:spTgt>
                                        </p:tgtEl>
                                      </p:cBhvr>
                                    </p:animEffect>
                                  </p:childTnLst>
                                </p:cTn>
                              </p:par>
                            </p:childTnLst>
                          </p:cTn>
                        </p:par>
                        <p:par>
                          <p:cTn id="11" fill="hold">
                            <p:stCondLst>
                              <p:cond delay="500"/>
                            </p:stCondLst>
                            <p:childTnLst>
                              <p:par>
                                <p:cTn id="12" presetID="22" presetClass="entr" presetSubtype="4" fill="hold" grpId="0" nodeType="afterEffect">
                                  <p:stCondLst>
                                    <p:cond delay="500"/>
                                  </p:stCondLst>
                                  <p:childTnLst>
                                    <p:set>
                                      <p:cBhvr>
                                        <p:cTn id="13" dur="1" fill="hold">
                                          <p:stCondLst>
                                            <p:cond delay="0"/>
                                          </p:stCondLst>
                                        </p:cTn>
                                        <p:tgtEl>
                                          <p:spTgt spid="5">
                                            <p:graphicEl>
                                              <a:chart seriesIdx="0" categoryIdx="1" bldStep="ptInCategory"/>
                                            </p:graphicEl>
                                          </p:spTgt>
                                        </p:tgtEl>
                                        <p:attrNameLst>
                                          <p:attrName>style.visibility</p:attrName>
                                        </p:attrNameLst>
                                      </p:cBhvr>
                                      <p:to>
                                        <p:strVal val="visible"/>
                                      </p:to>
                                    </p:set>
                                    <p:animEffect transition="in" filter="wipe(down)">
                                      <p:cBhvr>
                                        <p:cTn id="14" dur="500"/>
                                        <p:tgtEl>
                                          <p:spTgt spid="5">
                                            <p:graphicEl>
                                              <a:chart seriesIdx="0" categoryIdx="1" bldStep="ptInCategory"/>
                                            </p:graphicEl>
                                          </p:spTgt>
                                        </p:tgtEl>
                                      </p:cBhvr>
                                    </p:animEffect>
                                  </p:childTnLst>
                                </p:cTn>
                              </p:par>
                              <p:par>
                                <p:cTn id="15" presetID="1" presetClass="exit"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5">
                                            <p:graphicEl>
                                              <a:chart seriesIdx="1" categoryIdx="1" bldStep="ptInCategory"/>
                                            </p:graphicEl>
                                          </p:spTgt>
                                        </p:tgtEl>
                                        <p:attrNameLst>
                                          <p:attrName>style.visibility</p:attrName>
                                        </p:attrNameLst>
                                      </p:cBhvr>
                                      <p:to>
                                        <p:strVal val="visible"/>
                                      </p:to>
                                    </p:set>
                                    <p:animEffect transition="in" filter="wipe(up)">
                                      <p:cBhvr>
                                        <p:cTn id="20" dur="500"/>
                                        <p:tgtEl>
                                          <p:spTgt spid="5">
                                            <p:graphicEl>
                                              <a:chart seriesIdx="1" categoryIdx="1" bldStep="ptInCategory"/>
                                            </p:graphic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graphicEl>
                                              <a:chart seriesIdx="0" categoryIdx="2" bldStep="ptInCategory"/>
                                            </p:graphicEl>
                                          </p:spTgt>
                                        </p:tgtEl>
                                        <p:attrNameLst>
                                          <p:attrName>style.visibility</p:attrName>
                                        </p:attrNameLst>
                                      </p:cBhvr>
                                      <p:to>
                                        <p:strVal val="visible"/>
                                      </p:to>
                                    </p:set>
                                    <p:animEffect transition="in" filter="wipe(down)">
                                      <p:cBhvr>
                                        <p:cTn id="28" dur="500"/>
                                        <p:tgtEl>
                                          <p:spTgt spid="5">
                                            <p:graphicEl>
                                              <a:chart seriesIdx="0" categoryIdx="2" bldStep="ptInCategory"/>
                                            </p:graphicEl>
                                          </p:spTgt>
                                        </p:tgtEl>
                                      </p:cBhvr>
                                    </p:animEffect>
                                  </p:childTnLst>
                                </p:cTn>
                              </p:par>
                              <p:par>
                                <p:cTn id="29" presetID="1" presetClass="exit"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5">
                                            <p:graphicEl>
                                              <a:chart seriesIdx="1" categoryIdx="2" bldStep="ptInCategory"/>
                                            </p:graphicEl>
                                          </p:spTgt>
                                        </p:tgtEl>
                                        <p:attrNameLst>
                                          <p:attrName>style.visibility</p:attrName>
                                        </p:attrNameLst>
                                      </p:cBhvr>
                                      <p:to>
                                        <p:strVal val="visible"/>
                                      </p:to>
                                    </p:set>
                                    <p:animEffect transition="in" filter="wipe(up)">
                                      <p:cBhvr>
                                        <p:cTn id="34" dur="500"/>
                                        <p:tgtEl>
                                          <p:spTgt spid="5">
                                            <p:graphicEl>
                                              <a:chart seriesIdx="1" categoryIdx="2" bldStep="ptInCategory"/>
                                            </p:graphic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graphicEl>
                                              <a:chart seriesIdx="0" categoryIdx="3" bldStep="ptInCategory"/>
                                            </p:graphicEl>
                                          </p:spTgt>
                                        </p:tgtEl>
                                        <p:attrNameLst>
                                          <p:attrName>style.visibility</p:attrName>
                                        </p:attrNameLst>
                                      </p:cBhvr>
                                      <p:to>
                                        <p:strVal val="visible"/>
                                      </p:to>
                                    </p:set>
                                    <p:animEffect transition="in" filter="wipe(down)">
                                      <p:cBhvr>
                                        <p:cTn id="42" dur="500"/>
                                        <p:tgtEl>
                                          <p:spTgt spid="5">
                                            <p:graphicEl>
                                              <a:chart seriesIdx="0" categoryIdx="3" bldStep="ptInCategory"/>
                                            </p:graphicEl>
                                          </p:spTgt>
                                        </p:tgtEl>
                                      </p:cBhvr>
                                    </p:animEffect>
                                  </p:childTnLst>
                                </p:cTn>
                              </p:par>
                              <p:par>
                                <p:cTn id="43" presetID="1" presetClass="exit"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par>
                          <p:cTn id="45" fill="hold">
                            <p:stCondLst>
                              <p:cond delay="500"/>
                            </p:stCondLst>
                            <p:childTnLst>
                              <p:par>
                                <p:cTn id="46" presetID="22" presetClass="entr" presetSubtype="1" fill="hold" grpId="0" nodeType="afterEffect">
                                  <p:stCondLst>
                                    <p:cond delay="0"/>
                                  </p:stCondLst>
                                  <p:childTnLst>
                                    <p:set>
                                      <p:cBhvr>
                                        <p:cTn id="47" dur="1" fill="hold">
                                          <p:stCondLst>
                                            <p:cond delay="0"/>
                                          </p:stCondLst>
                                        </p:cTn>
                                        <p:tgtEl>
                                          <p:spTgt spid="5">
                                            <p:graphicEl>
                                              <a:chart seriesIdx="1" categoryIdx="3" bldStep="ptInCategory"/>
                                            </p:graphicEl>
                                          </p:spTgt>
                                        </p:tgtEl>
                                        <p:attrNameLst>
                                          <p:attrName>style.visibility</p:attrName>
                                        </p:attrNameLst>
                                      </p:cBhvr>
                                      <p:to>
                                        <p:strVal val="visible"/>
                                      </p:to>
                                    </p:set>
                                    <p:animEffect transition="in" filter="wipe(up)">
                                      <p:cBhvr>
                                        <p:cTn id="48" dur="500"/>
                                        <p:tgtEl>
                                          <p:spTgt spid="5">
                                            <p:graphicEl>
                                              <a:chart seriesIdx="1" categoryIdx="3" bldStep="ptInCategory"/>
                                            </p:graphic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
                                            <p:graphicEl>
                                              <a:chart seriesIdx="0" categoryIdx="4" bldStep="ptInCategory"/>
                                            </p:graphicEl>
                                          </p:spTgt>
                                        </p:tgtEl>
                                        <p:attrNameLst>
                                          <p:attrName>style.visibility</p:attrName>
                                        </p:attrNameLst>
                                      </p:cBhvr>
                                      <p:to>
                                        <p:strVal val="visible"/>
                                      </p:to>
                                    </p:set>
                                    <p:animEffect transition="in" filter="wipe(down)">
                                      <p:cBhvr>
                                        <p:cTn id="56" dur="500"/>
                                        <p:tgtEl>
                                          <p:spTgt spid="5">
                                            <p:graphicEl>
                                              <a:chart seriesIdx="0" categoryIdx="4" bldStep="ptInCategory"/>
                                            </p:graphicEl>
                                          </p:spTgt>
                                        </p:tgtEl>
                                      </p:cBhvr>
                                    </p:animEffect>
                                  </p:childTnLst>
                                </p:cTn>
                              </p:par>
                              <p:par>
                                <p:cTn id="57" presetID="1" presetClass="exit"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
                                            <p:graphicEl>
                                              <a:chart seriesIdx="1" categoryIdx="4" bldStep="ptInCategory"/>
                                            </p:graphicEl>
                                          </p:spTgt>
                                        </p:tgtEl>
                                        <p:attrNameLst>
                                          <p:attrName>style.visibility</p:attrName>
                                        </p:attrNameLst>
                                      </p:cBhvr>
                                      <p:to>
                                        <p:strVal val="visible"/>
                                      </p:to>
                                    </p:set>
                                    <p:animEffect transition="in" filter="wipe(up)">
                                      <p:cBhvr>
                                        <p:cTn id="62" dur="500"/>
                                        <p:tgtEl>
                                          <p:spTgt spid="5">
                                            <p:graphicEl>
                                              <a:chart seriesIdx="1" categoryIdx="4" bldStep="ptInCategory"/>
                                            </p:graphicEl>
                                          </p:spTgt>
                                        </p:tgtEl>
                                      </p:cBhvr>
                                    </p:animEffect>
                                  </p:childTnLst>
                                </p:cTn>
                              </p:par>
                              <p:par>
                                <p:cTn id="63" presetID="22" presetClass="entr" presetSubtype="1"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up)">
                                      <p:cBhvr>
                                        <p:cTn id="65" dur="500"/>
                                        <p:tgtEl>
                                          <p:spTgt spid="17"/>
                                        </p:tgtEl>
                                      </p:cBhvr>
                                    </p:animEffect>
                                  </p:childTnLst>
                                </p:cTn>
                              </p:par>
                            </p:childTnLst>
                          </p:cTn>
                        </p:par>
                        <p:par>
                          <p:cTn id="66" fill="hold">
                            <p:stCondLst>
                              <p:cond delay="1000"/>
                            </p:stCondLst>
                            <p:childTnLst>
                              <p:par>
                                <p:cTn id="67" presetID="22" presetClass="entr" presetSubtype="4" fill="hold" grpId="0" nodeType="afterEffect">
                                  <p:stCondLst>
                                    <p:cond delay="0"/>
                                  </p:stCondLst>
                                  <p:childTnLst>
                                    <p:set>
                                      <p:cBhvr>
                                        <p:cTn id="68" dur="1" fill="hold">
                                          <p:stCondLst>
                                            <p:cond delay="0"/>
                                          </p:stCondLst>
                                        </p:cTn>
                                        <p:tgtEl>
                                          <p:spTgt spid="5">
                                            <p:graphicEl>
                                              <a:chart seriesIdx="0" categoryIdx="5" bldStep="ptInCategory"/>
                                            </p:graphicEl>
                                          </p:spTgt>
                                        </p:tgtEl>
                                        <p:attrNameLst>
                                          <p:attrName>style.visibility</p:attrName>
                                        </p:attrNameLst>
                                      </p:cBhvr>
                                      <p:to>
                                        <p:strVal val="visible"/>
                                      </p:to>
                                    </p:set>
                                    <p:animEffect transition="in" filter="wipe(down)">
                                      <p:cBhvr>
                                        <p:cTn id="69" dur="500"/>
                                        <p:tgtEl>
                                          <p:spTgt spid="5">
                                            <p:graphicEl>
                                              <a:chart seriesIdx="0" categoryIdx="5" bldStep="ptInCategory"/>
                                            </p:graphicEl>
                                          </p:spTgt>
                                        </p:tgtEl>
                                      </p:cBhvr>
                                    </p:animEffect>
                                  </p:childTnLst>
                                </p:cTn>
                              </p:par>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El" animBg="0"/>
        </p:bldSub>
      </p:bldGraphic>
      <p:bldP spid="2"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6" y="2156157"/>
            <a:ext cx="11304688" cy="3139321"/>
          </a:xfrm>
          <a:prstGeom prst="rect">
            <a:avLst/>
          </a:prstGeom>
          <a:noFill/>
        </p:spPr>
        <p:txBody>
          <a:bodyPr wrap="square" rtlCol="0" anchor="t">
            <a:spAutoFit/>
          </a:bodyPr>
          <a:lstStyle/>
          <a:p>
            <a:r>
              <a:rPr lang="sv-SE" sz="6600" b="1" dirty="0">
                <a:solidFill>
                  <a:schemeClr val="bg1"/>
                </a:solidFill>
                <a:latin typeface="Times" pitchFamily="2" charset="0"/>
                <a:ea typeface="Cardo" panose="02020600000000000000" pitchFamily="18" charset="-79"/>
                <a:cs typeface="Cardo" panose="02020600000000000000" pitchFamily="18" charset="-79"/>
              </a:rPr>
              <a:t>Kapitel 3</a:t>
            </a:r>
          </a:p>
          <a:p>
            <a:r>
              <a:rPr lang="sv-SE" sz="6600" b="1" dirty="0">
                <a:solidFill>
                  <a:schemeClr val="bg1"/>
                </a:solidFill>
                <a:latin typeface="Times" pitchFamily="2" charset="0"/>
                <a:ea typeface="Cardo" panose="02020600000000000000" pitchFamily="18" charset="-79"/>
                <a:cs typeface="Cardo" panose="02020600000000000000" pitchFamily="18" charset="-79"/>
              </a:rPr>
              <a:t>Industrin går mot noll för</a:t>
            </a:r>
          </a:p>
          <a:p>
            <a:r>
              <a:rPr lang="sv-SE" sz="6600" b="1" dirty="0">
                <a:solidFill>
                  <a:schemeClr val="bg1"/>
                </a:solidFill>
                <a:latin typeface="Times" pitchFamily="2" charset="0"/>
                <a:ea typeface="Cardo" panose="02020600000000000000" pitchFamily="18" charset="-79"/>
                <a:cs typeface="Cardo" panose="02020600000000000000" pitchFamily="18" charset="-79"/>
              </a:rPr>
              <a:t>att gå plus</a:t>
            </a: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26572367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ransport, utomhus, byggnad, kran&#10;&#10;Automatiskt genererad beskrivning">
            <a:extLst>
              <a:ext uri="{FF2B5EF4-FFF2-40B4-BE49-F238E27FC236}">
                <a16:creationId xmlns:a16="http://schemas.microsoft.com/office/drawing/2014/main" id="{76DA352A-72B1-499D-9D11-258124114B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050" y="-1"/>
            <a:ext cx="12192000" cy="6858001"/>
          </a:xfrm>
          <a:prstGeom prst="rect">
            <a:avLst/>
          </a:prstGeom>
        </p:spPr>
      </p:pic>
      <p:sp>
        <p:nvSpPr>
          <p:cNvPr id="14" name="Rectangle 13">
            <a:extLst>
              <a:ext uri="{FF2B5EF4-FFF2-40B4-BE49-F238E27FC236}">
                <a16:creationId xmlns:a16="http://schemas.microsoft.com/office/drawing/2014/main" id="{E6C5C255-E816-A14E-AC7E-A4D9CCE5220D}"/>
              </a:ext>
            </a:extLst>
          </p:cNvPr>
          <p:cNvSpPr/>
          <p:nvPr/>
        </p:nvSpPr>
        <p:spPr>
          <a:xfrm rot="10800000" flipH="1">
            <a:off x="16050" y="-2"/>
            <a:ext cx="12192000" cy="6858000"/>
          </a:xfrm>
          <a:prstGeom prst="rect">
            <a:avLst/>
          </a:prstGeom>
          <a:gradFill flip="none" rotWithShape="1">
            <a:gsLst>
              <a:gs pos="0">
                <a:srgbClr val="509FD5">
                  <a:alpha val="9000"/>
                </a:srgbClr>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a:extLst>
              <a:ext uri="{FF2B5EF4-FFF2-40B4-BE49-F238E27FC236}">
                <a16:creationId xmlns:a16="http://schemas.microsoft.com/office/drawing/2014/main" id="{BA2F9DD1-265D-C443-BD66-2F2408ADE777}"/>
              </a:ext>
            </a:extLst>
          </p:cNvPr>
          <p:cNvSpPr/>
          <p:nvPr/>
        </p:nvSpPr>
        <p:spPr>
          <a:xfrm>
            <a:off x="0" y="0"/>
            <a:ext cx="12192000" cy="6858001"/>
          </a:xfrm>
          <a:custGeom>
            <a:avLst/>
            <a:gdLst>
              <a:gd name="connsiteX0" fmla="*/ 0 w 12192000"/>
              <a:gd name="connsiteY0" fmla="*/ 0 h 6858001"/>
              <a:gd name="connsiteX1" fmla="*/ 12192000 w 12192000"/>
              <a:gd name="connsiteY1" fmla="*/ 0 h 6858001"/>
              <a:gd name="connsiteX2" fmla="*/ 12192000 w 12192000"/>
              <a:gd name="connsiteY2" fmla="*/ 6858001 h 6858001"/>
              <a:gd name="connsiteX3" fmla="*/ 0 w 12192000"/>
              <a:gd name="connsiteY3" fmla="*/ 6858001 h 6858001"/>
              <a:gd name="connsiteX4" fmla="*/ 0 w 12192000"/>
              <a:gd name="connsiteY4" fmla="*/ 0 h 6858001"/>
              <a:gd name="connsiteX0" fmla="*/ 0 w 12192000"/>
              <a:gd name="connsiteY0" fmla="*/ 0 h 6858001"/>
              <a:gd name="connsiteX1" fmla="*/ 12192000 w 12192000"/>
              <a:gd name="connsiteY1" fmla="*/ 6858001 h 6858001"/>
              <a:gd name="connsiteX2" fmla="*/ 0 w 12192000"/>
              <a:gd name="connsiteY2" fmla="*/ 6858001 h 6858001"/>
              <a:gd name="connsiteX3" fmla="*/ 0 w 12192000"/>
              <a:gd name="connsiteY3" fmla="*/ 0 h 6858001"/>
            </a:gdLst>
            <a:ahLst/>
            <a:cxnLst>
              <a:cxn ang="0">
                <a:pos x="connsiteX0" y="connsiteY0"/>
              </a:cxn>
              <a:cxn ang="0">
                <a:pos x="connsiteX1" y="connsiteY1"/>
              </a:cxn>
              <a:cxn ang="0">
                <a:pos x="connsiteX2" y="connsiteY2"/>
              </a:cxn>
              <a:cxn ang="0">
                <a:pos x="connsiteX3" y="connsiteY3"/>
              </a:cxn>
            </a:cxnLst>
            <a:rect l="l" t="t" r="r" b="b"/>
            <a:pathLst>
              <a:path w="12192000" h="6858001">
                <a:moveTo>
                  <a:pt x="0" y="0"/>
                </a:moveTo>
                <a:lnTo>
                  <a:pt x="12192000" y="6858001"/>
                </a:lnTo>
                <a:lnTo>
                  <a:pt x="0" y="6858001"/>
                </a:lnTo>
                <a:lnTo>
                  <a:pt x="0" y="0"/>
                </a:lnTo>
                <a:close/>
              </a:path>
            </a:pathLst>
          </a:custGeom>
          <a:solidFill>
            <a:srgbClr val="50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9" name="TextBox 8">
            <a:extLst>
              <a:ext uri="{FF2B5EF4-FFF2-40B4-BE49-F238E27FC236}">
                <a16:creationId xmlns:a16="http://schemas.microsoft.com/office/drawing/2014/main" id="{37B48ADC-5857-E245-81D3-C6272DC1F598}"/>
              </a:ext>
            </a:extLst>
          </p:cNvPr>
          <p:cNvSpPr txBox="1"/>
          <p:nvPr/>
        </p:nvSpPr>
        <p:spPr>
          <a:xfrm>
            <a:off x="1421658" y="2551837"/>
            <a:ext cx="9403677" cy="1754326"/>
          </a:xfrm>
          <a:prstGeom prst="rect">
            <a:avLst/>
          </a:prstGeom>
          <a:noFill/>
        </p:spPr>
        <p:txBody>
          <a:bodyPr wrap="square" rtlCol="0" anchor="b">
            <a:spAutoFit/>
          </a:bodyPr>
          <a:lstStyle/>
          <a:p>
            <a:pPr algn="ctr"/>
            <a:r>
              <a:rPr lang="sv-SE" sz="5400" b="1" dirty="0">
                <a:solidFill>
                  <a:srgbClr val="FDDF12"/>
                </a:solidFill>
                <a:latin typeface="Times" pitchFamily="2" charset="0"/>
                <a:ea typeface="Cardo" panose="02020600000000000000" pitchFamily="18" charset="-79"/>
                <a:cs typeface="Cardo" panose="02020600000000000000" pitchFamily="18" charset="-79"/>
              </a:rPr>
              <a:t>Industrin</a:t>
            </a:r>
            <a:r>
              <a:rPr lang="sv-SE" sz="5400" b="1" dirty="0">
                <a:solidFill>
                  <a:schemeClr val="bg1"/>
                </a:solidFill>
                <a:latin typeface="Times" pitchFamily="2" charset="0"/>
                <a:ea typeface="Cardo" panose="02020600000000000000" pitchFamily="18" charset="-79"/>
                <a:cs typeface="Cardo" panose="02020600000000000000" pitchFamily="18" charset="-79"/>
              </a:rPr>
              <a:t> går mot noll för</a:t>
            </a:r>
          </a:p>
          <a:p>
            <a:pPr algn="ctr"/>
            <a:r>
              <a:rPr lang="sv-SE" sz="5400" b="1" dirty="0">
                <a:solidFill>
                  <a:schemeClr val="bg1"/>
                </a:solidFill>
                <a:latin typeface="Times" pitchFamily="2" charset="0"/>
                <a:ea typeface="Cardo" panose="02020600000000000000" pitchFamily="18" charset="-79"/>
                <a:cs typeface="Cardo" panose="02020600000000000000" pitchFamily="18" charset="-79"/>
              </a:rPr>
              <a:t>att gå plus</a:t>
            </a:r>
            <a:endParaRPr lang="sv-SE" sz="5400" b="1" dirty="0">
              <a:solidFill>
                <a:srgbClr val="4ABE6D"/>
              </a:solidFill>
              <a:latin typeface="Times" pitchFamily="2" charset="0"/>
              <a:ea typeface="Cardo" panose="02020600000000000000" pitchFamily="18" charset="-79"/>
              <a:cs typeface="Cardo" panose="02020600000000000000" pitchFamily="18" charset="-79"/>
            </a:endParaRPr>
          </a:p>
        </p:txBody>
      </p:sp>
    </p:spTree>
    <p:extLst>
      <p:ext uri="{BB962C8B-B14F-4D97-AF65-F5344CB8AC3E}">
        <p14:creationId xmlns:p14="http://schemas.microsoft.com/office/powerpoint/2010/main" val="106063908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09FD5"/>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E427D03-99FB-4462-86C7-9496B43CB19B}"/>
              </a:ext>
            </a:extLst>
          </p:cNvPr>
          <p:cNvSpPr/>
          <p:nvPr/>
        </p:nvSpPr>
        <p:spPr>
          <a:xfrm>
            <a:off x="3128211" y="2718521"/>
            <a:ext cx="6031832" cy="1477328"/>
          </a:xfrm>
          <a:prstGeom prst="rect">
            <a:avLst/>
          </a:prstGeom>
        </p:spPr>
        <p:txBody>
          <a:bodyPr wrap="square">
            <a:spAutoFit/>
          </a:bodyPr>
          <a:lstStyle/>
          <a:p>
            <a:r>
              <a:rPr lang="sv-SE" dirty="0">
                <a:solidFill>
                  <a:schemeClr val="bg1"/>
                </a:solidFill>
              </a:rPr>
              <a:t>–  Omställningen till fossilfria transporter är grundläggande för våra affärer. Att bli klimatpositiva senast år 2040 innebär att visa ledarskap, samarbeta och accelerera hållbarhetsarbetet. Vi behöver det, världen behöver det och våra kunder vill det.</a:t>
            </a:r>
            <a:br>
              <a:rPr lang="sv-SE" dirty="0">
                <a:solidFill>
                  <a:schemeClr val="bg1"/>
                </a:solidFill>
              </a:rPr>
            </a:br>
            <a:r>
              <a:rPr lang="sv-SE" dirty="0">
                <a:solidFill>
                  <a:schemeClr val="bg1"/>
                </a:solidFill>
              </a:rPr>
              <a:t>Helena Helmersson, VD, H&amp;M Group</a:t>
            </a:r>
          </a:p>
        </p:txBody>
      </p:sp>
      <p:sp>
        <p:nvSpPr>
          <p:cNvPr id="6" name="Rektangel 5">
            <a:extLst>
              <a:ext uri="{FF2B5EF4-FFF2-40B4-BE49-F238E27FC236}">
                <a16:creationId xmlns:a16="http://schemas.microsoft.com/office/drawing/2014/main" id="{DF3F5208-3081-4774-8093-C78991B05261}"/>
              </a:ext>
            </a:extLst>
          </p:cNvPr>
          <p:cNvSpPr/>
          <p:nvPr/>
        </p:nvSpPr>
        <p:spPr>
          <a:xfrm>
            <a:off x="3128210" y="750044"/>
            <a:ext cx="6031833" cy="1477328"/>
          </a:xfrm>
          <a:prstGeom prst="rect">
            <a:avLst/>
          </a:prstGeom>
        </p:spPr>
        <p:txBody>
          <a:bodyPr wrap="square">
            <a:spAutoFit/>
          </a:bodyPr>
          <a:lstStyle/>
          <a:p>
            <a:r>
              <a:rPr lang="sv-SE" dirty="0">
                <a:solidFill>
                  <a:schemeClr val="bg1"/>
                </a:solidFill>
              </a:rPr>
              <a:t>– Om du inte ställer om kommer ingen vilja köpa dina produkter, ingen kommer att vilja arbeta hos dig och ingen kommer att vilja investera i ditt företag. Det handlar om överlevnad. </a:t>
            </a:r>
          </a:p>
          <a:p>
            <a:r>
              <a:rPr lang="sv-SE" dirty="0">
                <a:solidFill>
                  <a:schemeClr val="bg1"/>
                </a:solidFill>
              </a:rPr>
              <a:t>Henrik Henriksson, VD, Scania</a:t>
            </a:r>
          </a:p>
        </p:txBody>
      </p:sp>
      <p:sp>
        <p:nvSpPr>
          <p:cNvPr id="7" name="Rektangel 6">
            <a:extLst>
              <a:ext uri="{FF2B5EF4-FFF2-40B4-BE49-F238E27FC236}">
                <a16:creationId xmlns:a16="http://schemas.microsoft.com/office/drawing/2014/main" id="{07E2ADF8-F619-46C6-B3C2-9C1B67D42087}"/>
              </a:ext>
            </a:extLst>
          </p:cNvPr>
          <p:cNvSpPr/>
          <p:nvPr/>
        </p:nvSpPr>
        <p:spPr>
          <a:xfrm>
            <a:off x="3128211" y="4656335"/>
            <a:ext cx="6031833" cy="1477328"/>
          </a:xfrm>
          <a:prstGeom prst="rect">
            <a:avLst/>
          </a:prstGeom>
        </p:spPr>
        <p:txBody>
          <a:bodyPr wrap="square">
            <a:spAutoFit/>
          </a:bodyPr>
          <a:lstStyle/>
          <a:p>
            <a:r>
              <a:rPr lang="sv-SE" dirty="0">
                <a:solidFill>
                  <a:schemeClr val="bg1"/>
                </a:solidFill>
              </a:rPr>
              <a:t>– Våra kunder kommer att stå inför ökade förväntningar från sina kunder och andra intressenter att ta ett miljömässigt ansvar genom hela värdekedjan. Det finns en efterfrågan på en helt fossilfri värdekedja. </a:t>
            </a:r>
            <a:br>
              <a:rPr lang="sv-SE" dirty="0">
                <a:solidFill>
                  <a:schemeClr val="bg1"/>
                </a:solidFill>
              </a:rPr>
            </a:br>
            <a:r>
              <a:rPr lang="sv-SE" dirty="0">
                <a:solidFill>
                  <a:schemeClr val="bg1"/>
                </a:solidFill>
              </a:rPr>
              <a:t>Martin Lindqvist, VD, SSAB</a:t>
            </a:r>
          </a:p>
        </p:txBody>
      </p:sp>
      <p:pic>
        <p:nvPicPr>
          <p:cNvPr id="11" name="Bildobjekt 10" descr="En bild som visar person, man, inomhus, kostym&#10;&#10;Automatiskt genererad beskrivning">
            <a:extLst>
              <a:ext uri="{FF2B5EF4-FFF2-40B4-BE49-F238E27FC236}">
                <a16:creationId xmlns:a16="http://schemas.microsoft.com/office/drawing/2014/main" id="{DCFBFE30-A342-460D-AA45-000611830A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577" y="308803"/>
            <a:ext cx="2120623" cy="2082812"/>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3" name="Bildobjekt 12" descr="En bild som visar kostym, person, man, kläder&#10;&#10;Automatiskt genererad beskrivning">
            <a:extLst>
              <a:ext uri="{FF2B5EF4-FFF2-40B4-BE49-F238E27FC236}">
                <a16:creationId xmlns:a16="http://schemas.microsoft.com/office/drawing/2014/main" id="{961465B3-6CAA-4F91-98B7-9742FE06C4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2577" y="4383273"/>
            <a:ext cx="2131138" cy="2131138"/>
          </a:xfrm>
          <a:prstGeom prst="ellipse">
            <a:avLst/>
          </a:prstGeom>
          <a:ln w="28575"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2">
            <a:extLst>
              <a:ext uri="{FF2B5EF4-FFF2-40B4-BE49-F238E27FC236}">
                <a16:creationId xmlns:a16="http://schemas.microsoft.com/office/drawing/2014/main" id="{9306794A-988D-4388-9F8D-FC5E0128C0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pic>
        <p:nvPicPr>
          <p:cNvPr id="3" name="Bildobjekt 2" descr="En bild som visar person, kläder, kvinna, utomhus&#10;&#10;Automatiskt genererad beskrivning">
            <a:extLst>
              <a:ext uri="{FF2B5EF4-FFF2-40B4-BE49-F238E27FC236}">
                <a16:creationId xmlns:a16="http://schemas.microsoft.com/office/drawing/2014/main" id="{64910542-86CF-460D-B030-635D3AA9D9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25691" y="2342676"/>
            <a:ext cx="2189144" cy="2180079"/>
          </a:xfrm>
          <a:prstGeom prst="ellipse">
            <a:avLst/>
          </a:prstGeom>
          <a:ln w="28575">
            <a:solidFill>
              <a:schemeClr val="bg1"/>
            </a:solidFill>
          </a:ln>
        </p:spPr>
      </p:pic>
    </p:spTree>
    <p:extLst>
      <p:ext uri="{BB962C8B-B14F-4D97-AF65-F5344CB8AC3E}">
        <p14:creationId xmlns:p14="http://schemas.microsoft.com/office/powerpoint/2010/main" val="4533547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koraller, vatten, hö&#10;&#10;Automatiskt genererad beskrivning">
            <a:extLst>
              <a:ext uri="{FF2B5EF4-FFF2-40B4-BE49-F238E27FC236}">
                <a16:creationId xmlns:a16="http://schemas.microsoft.com/office/drawing/2014/main" id="{5375FD63-5687-49C1-B045-9BF10E424C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846"/>
          <a:stretch/>
        </p:blipFill>
        <p:spPr>
          <a:xfrm>
            <a:off x="-58923" y="3465513"/>
            <a:ext cx="6828613" cy="3392487"/>
          </a:xfrm>
          <a:prstGeom prst="rect">
            <a:avLst/>
          </a:prstGeom>
        </p:spPr>
      </p:pic>
      <p:pic>
        <p:nvPicPr>
          <p:cNvPr id="6" name="Bildobjekt 5" descr="En bild som visar utomhus, berg, snö, natur&#10;&#10;Automatiskt genererad beskrivning">
            <a:extLst>
              <a:ext uri="{FF2B5EF4-FFF2-40B4-BE49-F238E27FC236}">
                <a16:creationId xmlns:a16="http://schemas.microsoft.com/office/drawing/2014/main" id="{6DF09717-9B5A-4058-8A6E-0F147A9BDC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0905" y="3429003"/>
            <a:ext cx="6047291" cy="3428998"/>
          </a:xfrm>
          <a:prstGeom prst="rect">
            <a:avLst/>
          </a:prstGeom>
        </p:spPr>
      </p:pic>
      <p:pic>
        <p:nvPicPr>
          <p:cNvPr id="12" name="Bildobjekt 11" descr="En bild som visar berg, utomhus, moln, bakgrund&#10;&#10;Automatiskt genererad beskrivning">
            <a:extLst>
              <a:ext uri="{FF2B5EF4-FFF2-40B4-BE49-F238E27FC236}">
                <a16:creationId xmlns:a16="http://schemas.microsoft.com/office/drawing/2014/main" id="{893E2CF1-E2BF-495E-9701-B85998F38C8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52" y="-1"/>
            <a:ext cx="6221911" cy="3465513"/>
          </a:xfrm>
          <a:prstGeom prst="rect">
            <a:avLst/>
          </a:prstGeom>
        </p:spPr>
      </p:pic>
      <p:pic>
        <p:nvPicPr>
          <p:cNvPr id="3" name="Bildobjekt 2" descr="En bild som visar snö, sitter, skidåkning, vatten&#10;&#10;Automatiskt genererad beskrivning">
            <a:extLst>
              <a:ext uri="{FF2B5EF4-FFF2-40B4-BE49-F238E27FC236}">
                <a16:creationId xmlns:a16="http://schemas.microsoft.com/office/drawing/2014/main" id="{606AE564-78BC-41EB-A42F-B7671B59D4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20574" y="-1"/>
            <a:ext cx="6071427" cy="3429000"/>
          </a:xfrm>
          <a:prstGeom prst="rect">
            <a:avLst/>
          </a:prstGeom>
        </p:spPr>
      </p:pic>
      <p:cxnSp>
        <p:nvCxnSpPr>
          <p:cNvPr id="18" name="Rak koppling 17">
            <a:extLst>
              <a:ext uri="{FF2B5EF4-FFF2-40B4-BE49-F238E27FC236}">
                <a16:creationId xmlns:a16="http://schemas.microsoft.com/office/drawing/2014/main" id="{5DA314F7-EF60-4C34-9FBE-E00E2F5847C8}"/>
              </a:ext>
            </a:extLst>
          </p:cNvPr>
          <p:cNvCxnSpPr>
            <a:cxnSpLocks/>
          </p:cNvCxnSpPr>
          <p:nvPr/>
        </p:nvCxnSpPr>
        <p:spPr>
          <a:xfrm flipH="1">
            <a:off x="-8152" y="3429001"/>
            <a:ext cx="12238072" cy="1"/>
          </a:xfrm>
          <a:prstGeom prst="line">
            <a:avLst/>
          </a:prstGeom>
          <a:ln w="76200">
            <a:solidFill>
              <a:schemeClr val="tx1"/>
            </a:solidFill>
          </a:ln>
        </p:spPr>
        <p:style>
          <a:lnRef idx="1">
            <a:schemeClr val="accent2"/>
          </a:lnRef>
          <a:fillRef idx="0">
            <a:schemeClr val="accent2"/>
          </a:fillRef>
          <a:effectRef idx="0">
            <a:schemeClr val="accent2"/>
          </a:effectRef>
          <a:fontRef idx="minor">
            <a:schemeClr val="tx1"/>
          </a:fontRef>
        </p:style>
      </p:cxnSp>
      <p:sp>
        <p:nvSpPr>
          <p:cNvPr id="24" name="textruta 23">
            <a:extLst>
              <a:ext uri="{FF2B5EF4-FFF2-40B4-BE49-F238E27FC236}">
                <a16:creationId xmlns:a16="http://schemas.microsoft.com/office/drawing/2014/main" id="{40DCAEDD-8890-40A5-8B9A-D28661F88E04}"/>
              </a:ext>
            </a:extLst>
          </p:cNvPr>
          <p:cNvSpPr txBox="1"/>
          <p:nvPr/>
        </p:nvSpPr>
        <p:spPr>
          <a:xfrm>
            <a:off x="7122010" y="5698513"/>
            <a:ext cx="4442563" cy="923330"/>
          </a:xfrm>
          <a:prstGeom prst="rect">
            <a:avLst/>
          </a:prstGeom>
          <a:noFill/>
        </p:spPr>
        <p:txBody>
          <a:bodyPr wrap="none" rtlCol="0">
            <a:spAutoFit/>
          </a:bodyPr>
          <a:lstStyle/>
          <a:p>
            <a:r>
              <a:rPr lang="sv-SE" sz="5400" b="1" dirty="0">
                <a:solidFill>
                  <a:srgbClr val="ED7D31"/>
                </a:solidFill>
                <a:latin typeface="Times New Roman" panose="02020603050405020304" pitchFamily="18" charset="0"/>
                <a:ea typeface="Cardo" panose="02020600000000000000" pitchFamily="18" charset="-79"/>
                <a:cs typeface="Times New Roman" panose="02020603050405020304" pitchFamily="18" charset="0"/>
              </a:rPr>
              <a:t>Det händer nu</a:t>
            </a:r>
            <a:endParaRPr lang="sv-SE" sz="5400" dirty="0">
              <a:solidFill>
                <a:srgbClr val="ED7D31"/>
              </a:solidFill>
            </a:endParaRPr>
          </a:p>
        </p:txBody>
      </p:sp>
      <p:cxnSp>
        <p:nvCxnSpPr>
          <p:cNvPr id="35" name="Rak koppling 34">
            <a:extLst>
              <a:ext uri="{FF2B5EF4-FFF2-40B4-BE49-F238E27FC236}">
                <a16:creationId xmlns:a16="http://schemas.microsoft.com/office/drawing/2014/main" id="{E371C5F8-1208-4E06-A67E-38114C912897}"/>
              </a:ext>
            </a:extLst>
          </p:cNvPr>
          <p:cNvCxnSpPr>
            <a:cxnSpLocks/>
          </p:cNvCxnSpPr>
          <p:nvPr/>
        </p:nvCxnSpPr>
        <p:spPr>
          <a:xfrm flipH="1" flipV="1">
            <a:off x="6094379" y="-1"/>
            <a:ext cx="55192" cy="6858002"/>
          </a:xfrm>
          <a:prstGeom prst="line">
            <a:avLst/>
          </a:prstGeom>
          <a:ln w="76200">
            <a:solidFill>
              <a:schemeClr val="tx1"/>
            </a:solidFill>
          </a:ln>
        </p:spPr>
        <p:style>
          <a:lnRef idx="1">
            <a:schemeClr val="accent2"/>
          </a:lnRef>
          <a:fillRef idx="0">
            <a:schemeClr val="accent2"/>
          </a:fillRef>
          <a:effectRef idx="0">
            <a:schemeClr val="accent2"/>
          </a:effectRef>
          <a:fontRef idx="minor">
            <a:schemeClr val="tx1"/>
          </a:fontRef>
        </p:style>
      </p:cxnSp>
      <p:pic>
        <p:nvPicPr>
          <p:cNvPr id="5" name="Platshållare för innehåll 4">
            <a:extLst>
              <a:ext uri="{FF2B5EF4-FFF2-40B4-BE49-F238E27FC236}">
                <a16:creationId xmlns:a16="http://schemas.microsoft.com/office/drawing/2014/main" id="{082D00DA-5772-4BEB-914C-8B4174EA1AA1}"/>
              </a:ext>
            </a:extLst>
          </p:cNvPr>
          <p:cNvPicPr>
            <a:picLocks noGrp="1" noChangeAspect="1"/>
          </p:cNvPicPr>
          <p:nvPr>
            <p:ph idx="1"/>
          </p:nvPr>
        </p:nvPicPr>
        <p:blipFill>
          <a:blip r:embed="rId7" cstate="print">
            <a:extLst>
              <a:ext uri="{28A0092B-C50C-407E-A947-70E740481C1C}">
                <a14:useLocalDpi xmlns:a14="http://schemas.microsoft.com/office/drawing/2010/main"/>
              </a:ext>
            </a:extLst>
          </a:blip>
          <a:stretch>
            <a:fillRect/>
          </a:stretch>
        </p:blipFill>
        <p:spPr>
          <a:xfrm>
            <a:off x="4064000" y="1194282"/>
            <a:ext cx="4139738" cy="41397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extruta 9">
            <a:extLst>
              <a:ext uri="{FF2B5EF4-FFF2-40B4-BE49-F238E27FC236}">
                <a16:creationId xmlns:a16="http://schemas.microsoft.com/office/drawing/2014/main" id="{B71336EB-C73C-4820-901C-9CE1627FBC48}"/>
              </a:ext>
            </a:extLst>
          </p:cNvPr>
          <p:cNvSpPr txBox="1"/>
          <p:nvPr/>
        </p:nvSpPr>
        <p:spPr>
          <a:xfrm>
            <a:off x="47199" y="6612652"/>
            <a:ext cx="11760487" cy="215444"/>
          </a:xfrm>
          <a:prstGeom prst="rect">
            <a:avLst/>
          </a:prstGeom>
          <a:noFill/>
        </p:spPr>
        <p:txBody>
          <a:bodyPr wrap="square" rtlCol="0">
            <a:spAutoFit/>
          </a:bodyPr>
          <a:lstStyle/>
          <a:p>
            <a:r>
              <a:rPr lang="sv-SE" sz="800" dirty="0">
                <a:solidFill>
                  <a:schemeClr val="bg1"/>
                </a:solidFill>
              </a:rPr>
              <a:t>Foto:</a:t>
            </a:r>
            <a:r>
              <a:rPr lang="en-US" sz="800" dirty="0">
                <a:solidFill>
                  <a:schemeClr val="bg1"/>
                </a:solidFill>
              </a:rPr>
              <a:t>United States Forest Service, USDA/Peter </a:t>
            </a:r>
            <a:r>
              <a:rPr lang="en-US" sz="800" dirty="0" err="1">
                <a:solidFill>
                  <a:schemeClr val="bg1"/>
                </a:solidFill>
              </a:rPr>
              <a:t>Buschmann</a:t>
            </a:r>
            <a:r>
              <a:rPr lang="en-US" sz="800" dirty="0">
                <a:solidFill>
                  <a:schemeClr val="bg1"/>
                </a:solidFill>
              </a:rPr>
              <a:t>,; Mike </a:t>
            </a:r>
            <a:r>
              <a:rPr lang="en-US" sz="800" dirty="0" err="1">
                <a:solidFill>
                  <a:schemeClr val="bg1"/>
                </a:solidFill>
              </a:rPr>
              <a:t>Trenchard</a:t>
            </a:r>
            <a:r>
              <a:rPr lang="en-US" sz="800" dirty="0">
                <a:solidFill>
                  <a:schemeClr val="bg1"/>
                </a:solidFill>
              </a:rPr>
              <a:t>, Earth Sciences &amp; Image Analysis Laboratory, Johnson Space Center/The Ocean Agency / Richard </a:t>
            </a:r>
            <a:r>
              <a:rPr lang="en-US" sz="800" dirty="0" err="1">
                <a:solidFill>
                  <a:schemeClr val="bg1"/>
                </a:solidFill>
              </a:rPr>
              <a:t>Vevers</a:t>
            </a:r>
            <a:r>
              <a:rPr lang="en-US" sz="800" dirty="0">
                <a:solidFill>
                  <a:schemeClr val="bg1"/>
                </a:solidFill>
              </a:rPr>
              <a:t>; Chris Larsen/University of Alaska     </a:t>
            </a:r>
            <a:endParaRPr lang="sv-SE" sz="800" dirty="0">
              <a:solidFill>
                <a:schemeClr val="bg1"/>
              </a:solidFill>
            </a:endParaRPr>
          </a:p>
        </p:txBody>
      </p:sp>
    </p:spTree>
    <p:extLst>
      <p:ext uri="{BB962C8B-B14F-4D97-AF65-F5344CB8AC3E}">
        <p14:creationId xmlns:p14="http://schemas.microsoft.com/office/powerpoint/2010/main" val="2379005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F24267-B3F0-AF46-B244-5F37E74B3BD5}"/>
              </a:ext>
            </a:extLst>
          </p:cNvPr>
          <p:cNvSpPr/>
          <p:nvPr/>
        </p:nvSpPr>
        <p:spPr>
          <a:xfrm>
            <a:off x="9587968" y="3481516"/>
            <a:ext cx="1612800" cy="1612800"/>
          </a:xfrm>
          <a:prstGeom prst="rect">
            <a:avLst/>
          </a:prstGeom>
          <a:solidFill>
            <a:srgbClr val="34C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Skogsindustrin</a:t>
            </a:r>
          </a:p>
        </p:txBody>
      </p:sp>
      <p:sp>
        <p:nvSpPr>
          <p:cNvPr id="20" name="Rectangle 19">
            <a:extLst>
              <a:ext uri="{FF2B5EF4-FFF2-40B4-BE49-F238E27FC236}">
                <a16:creationId xmlns:a16="http://schemas.microsoft.com/office/drawing/2014/main" id="{5DCBCE42-CB23-594C-9F80-71A07F2E0BB0}"/>
              </a:ext>
            </a:extLst>
          </p:cNvPr>
          <p:cNvSpPr/>
          <p:nvPr/>
        </p:nvSpPr>
        <p:spPr>
          <a:xfrm>
            <a:off x="2826000" y="115516"/>
            <a:ext cx="1612800" cy="1612800"/>
          </a:xfrm>
          <a:prstGeom prst="rect">
            <a:avLst/>
          </a:prstGeom>
          <a:solidFill>
            <a:srgbClr val="F5A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Flygbranschen</a:t>
            </a:r>
          </a:p>
        </p:txBody>
      </p:sp>
      <p:sp>
        <p:nvSpPr>
          <p:cNvPr id="22" name="Rectangle 21">
            <a:extLst>
              <a:ext uri="{FF2B5EF4-FFF2-40B4-BE49-F238E27FC236}">
                <a16:creationId xmlns:a16="http://schemas.microsoft.com/office/drawing/2014/main" id="{388CC35C-6642-5C48-AFBE-10371052E297}"/>
              </a:ext>
            </a:extLst>
          </p:cNvPr>
          <p:cNvSpPr/>
          <p:nvPr/>
        </p:nvSpPr>
        <p:spPr>
          <a:xfrm>
            <a:off x="2826000" y="1800316"/>
            <a:ext cx="1612800" cy="1612800"/>
          </a:xfrm>
          <a:prstGeom prst="rect">
            <a:avLst/>
          </a:prstGeom>
          <a:solidFill>
            <a:srgbClr val="4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Digitaliserings-konsultbranschen</a:t>
            </a:r>
          </a:p>
        </p:txBody>
      </p:sp>
      <p:sp>
        <p:nvSpPr>
          <p:cNvPr id="24" name="Rectangle 23">
            <a:extLst>
              <a:ext uri="{FF2B5EF4-FFF2-40B4-BE49-F238E27FC236}">
                <a16:creationId xmlns:a16="http://schemas.microsoft.com/office/drawing/2014/main" id="{5311F100-7F78-164E-A790-355F5116A834}"/>
              </a:ext>
            </a:extLst>
          </p:cNvPr>
          <p:cNvSpPr/>
          <p:nvPr/>
        </p:nvSpPr>
        <p:spPr>
          <a:xfrm>
            <a:off x="4514400" y="115516"/>
            <a:ext cx="1612800" cy="1612800"/>
          </a:xfrm>
          <a:prstGeom prst="rect">
            <a:avLst/>
          </a:prstGeom>
          <a:solidFill>
            <a:srgbClr val="582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Cementbranschen</a:t>
            </a:r>
          </a:p>
        </p:txBody>
      </p:sp>
      <p:sp>
        <p:nvSpPr>
          <p:cNvPr id="28" name="Rectangle 27">
            <a:extLst>
              <a:ext uri="{FF2B5EF4-FFF2-40B4-BE49-F238E27FC236}">
                <a16:creationId xmlns:a16="http://schemas.microsoft.com/office/drawing/2014/main" id="{FA84F6EB-8B87-B547-BC09-0A14CC721702}"/>
              </a:ext>
            </a:extLst>
          </p:cNvPr>
          <p:cNvSpPr/>
          <p:nvPr/>
        </p:nvSpPr>
        <p:spPr>
          <a:xfrm>
            <a:off x="4514400" y="5177116"/>
            <a:ext cx="1612800" cy="1612800"/>
          </a:xfrm>
          <a:prstGeom prst="rect">
            <a:avLst/>
          </a:prstGeom>
          <a:solidFill>
            <a:srgbClr val="EDB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a:latin typeface="Times New Roman" panose="02020603050405020304" pitchFamily="18" charset="0"/>
                <a:cs typeface="Times New Roman" panose="02020603050405020304" pitchFamily="18" charset="0"/>
              </a:rPr>
              <a:t>Petroleum och biodrivmedels-branschen</a:t>
            </a:r>
            <a:endParaRPr lang="sv-SE" sz="1400" b="1"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35B2B1F3-3C1A-2B44-9A75-6B981E8368DF}"/>
              </a:ext>
            </a:extLst>
          </p:cNvPr>
          <p:cNvSpPr/>
          <p:nvPr/>
        </p:nvSpPr>
        <p:spPr>
          <a:xfrm>
            <a:off x="9579600" y="1800316"/>
            <a:ext cx="1612800" cy="1612800"/>
          </a:xfrm>
          <a:prstGeom prst="rect">
            <a:avLst/>
          </a:prstGeom>
          <a:solidFill>
            <a:srgbClr val="FDD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Sjöfartsnäringen</a:t>
            </a:r>
          </a:p>
        </p:txBody>
      </p:sp>
      <p:sp>
        <p:nvSpPr>
          <p:cNvPr id="33" name="Rectangle 32">
            <a:extLst>
              <a:ext uri="{FF2B5EF4-FFF2-40B4-BE49-F238E27FC236}">
                <a16:creationId xmlns:a16="http://schemas.microsoft.com/office/drawing/2014/main" id="{AC46994B-B95D-E044-B5F1-D512BF2386F9}"/>
              </a:ext>
            </a:extLst>
          </p:cNvPr>
          <p:cNvSpPr/>
          <p:nvPr/>
        </p:nvSpPr>
        <p:spPr>
          <a:xfrm>
            <a:off x="4514400" y="1800316"/>
            <a:ext cx="1612800" cy="1612800"/>
          </a:xfrm>
          <a:prstGeom prst="rect">
            <a:avLst/>
          </a:prstGeom>
          <a:solidFill>
            <a:srgbClr val="D0D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Dagligvaru-handeln</a:t>
            </a:r>
          </a:p>
        </p:txBody>
      </p:sp>
      <p:sp>
        <p:nvSpPr>
          <p:cNvPr id="34" name="Rectangle 33">
            <a:extLst>
              <a:ext uri="{FF2B5EF4-FFF2-40B4-BE49-F238E27FC236}">
                <a16:creationId xmlns:a16="http://schemas.microsoft.com/office/drawing/2014/main" id="{4691FCAB-3CD8-874F-84B6-2ECE344A8ABE}"/>
              </a:ext>
            </a:extLst>
          </p:cNvPr>
          <p:cNvSpPr/>
          <p:nvPr/>
        </p:nvSpPr>
        <p:spPr>
          <a:xfrm>
            <a:off x="6202800" y="1800316"/>
            <a:ext cx="1612800" cy="1612800"/>
          </a:xfrm>
          <a:prstGeom prst="rect">
            <a:avLst/>
          </a:prstGeom>
          <a:solidFill>
            <a:srgbClr val="494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a:latin typeface="Times New Roman" panose="02020603050405020304" pitchFamily="18" charset="0"/>
                <a:cs typeface="Times New Roman" panose="02020603050405020304" pitchFamily="18" charset="0"/>
              </a:rPr>
              <a:t>Åkeribranschen</a:t>
            </a:r>
            <a:endParaRPr lang="sv-SE" sz="1400" b="1"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2D99E52F-53E9-AA4C-990C-BCBDCDAA87ED}"/>
              </a:ext>
            </a:extLst>
          </p:cNvPr>
          <p:cNvSpPr/>
          <p:nvPr/>
        </p:nvSpPr>
        <p:spPr>
          <a:xfrm>
            <a:off x="7891200" y="1800316"/>
            <a:ext cx="1612800" cy="1612800"/>
          </a:xfrm>
          <a:prstGeom prst="rect">
            <a:avLst/>
          </a:prstGeom>
          <a:solidFill>
            <a:srgbClr val="3A7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Uppvärmnings-branschen</a:t>
            </a:r>
          </a:p>
        </p:txBody>
      </p:sp>
      <p:sp>
        <p:nvSpPr>
          <p:cNvPr id="36" name="Rectangle 35">
            <a:extLst>
              <a:ext uri="{FF2B5EF4-FFF2-40B4-BE49-F238E27FC236}">
                <a16:creationId xmlns:a16="http://schemas.microsoft.com/office/drawing/2014/main" id="{9C831A40-C670-BA42-8FDC-4CB5E6D0B6AF}"/>
              </a:ext>
            </a:extLst>
          </p:cNvPr>
          <p:cNvSpPr/>
          <p:nvPr/>
        </p:nvSpPr>
        <p:spPr>
          <a:xfrm>
            <a:off x="9579600" y="115516"/>
            <a:ext cx="1612800" cy="1612800"/>
          </a:xfrm>
          <a:prstGeom prst="rect">
            <a:avLst/>
          </a:prstGeom>
          <a:solidFill>
            <a:srgbClr val="A1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Stålindustrin</a:t>
            </a:r>
          </a:p>
        </p:txBody>
      </p:sp>
      <p:sp>
        <p:nvSpPr>
          <p:cNvPr id="37" name="Rectangle 36">
            <a:extLst>
              <a:ext uri="{FF2B5EF4-FFF2-40B4-BE49-F238E27FC236}">
                <a16:creationId xmlns:a16="http://schemas.microsoft.com/office/drawing/2014/main" id="{96CF1111-7F38-8442-9243-AD0D7406F268}"/>
              </a:ext>
            </a:extLst>
          </p:cNvPr>
          <p:cNvSpPr/>
          <p:nvPr/>
        </p:nvSpPr>
        <p:spPr>
          <a:xfrm>
            <a:off x="1137600" y="111982"/>
            <a:ext cx="1612800" cy="1612800"/>
          </a:xfrm>
          <a:prstGeom prst="rect">
            <a:avLst/>
          </a:prstGeom>
          <a:solidFill>
            <a:srgbClr val="62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Betongbranschen</a:t>
            </a:r>
          </a:p>
        </p:txBody>
      </p:sp>
      <p:sp>
        <p:nvSpPr>
          <p:cNvPr id="38" name="Rectangle 37">
            <a:extLst>
              <a:ext uri="{FF2B5EF4-FFF2-40B4-BE49-F238E27FC236}">
                <a16:creationId xmlns:a16="http://schemas.microsoft.com/office/drawing/2014/main" id="{15529ED2-8B7F-DF42-BF44-AA97D60340B1}"/>
              </a:ext>
            </a:extLst>
          </p:cNvPr>
          <p:cNvSpPr/>
          <p:nvPr/>
        </p:nvSpPr>
        <p:spPr>
          <a:xfrm>
            <a:off x="1137600" y="3488716"/>
            <a:ext cx="1612800" cy="1612800"/>
          </a:xfrm>
          <a:prstGeom prst="rect">
            <a:avLst/>
          </a:prstGeom>
          <a:solidFill>
            <a:srgbClr val="41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Bergmaterial-industrin</a:t>
            </a:r>
          </a:p>
        </p:txBody>
      </p:sp>
      <p:sp>
        <p:nvSpPr>
          <p:cNvPr id="17" name="Rectangle 16">
            <a:extLst>
              <a:ext uri="{FF2B5EF4-FFF2-40B4-BE49-F238E27FC236}">
                <a16:creationId xmlns:a16="http://schemas.microsoft.com/office/drawing/2014/main" id="{D2C24076-3D3E-BD4F-8C45-79EC0B207D9E}"/>
              </a:ext>
            </a:extLst>
          </p:cNvPr>
          <p:cNvSpPr/>
          <p:nvPr/>
        </p:nvSpPr>
        <p:spPr>
          <a:xfrm>
            <a:off x="4514400" y="3481516"/>
            <a:ext cx="1612800" cy="1612800"/>
          </a:xfrm>
          <a:prstGeom prst="rect">
            <a:avLst/>
          </a:prstGeom>
          <a:solidFill>
            <a:srgbClr val="64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Elbranschen</a:t>
            </a:r>
          </a:p>
        </p:txBody>
      </p:sp>
      <p:sp>
        <p:nvSpPr>
          <p:cNvPr id="19" name="Rectangle 18">
            <a:extLst>
              <a:ext uri="{FF2B5EF4-FFF2-40B4-BE49-F238E27FC236}">
                <a16:creationId xmlns:a16="http://schemas.microsoft.com/office/drawing/2014/main" id="{ACB5BB8E-266B-614C-93C2-0EE2162C50E7}"/>
              </a:ext>
            </a:extLst>
          </p:cNvPr>
          <p:cNvSpPr/>
          <p:nvPr/>
        </p:nvSpPr>
        <p:spPr>
          <a:xfrm>
            <a:off x="1137600" y="5177116"/>
            <a:ext cx="1612800" cy="1612800"/>
          </a:xfrm>
          <a:prstGeom prst="rect">
            <a:avLst/>
          </a:prstGeom>
          <a:solidFill>
            <a:srgbClr val="AD6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Bilindustrin</a:t>
            </a:r>
          </a:p>
        </p:txBody>
      </p:sp>
      <p:sp>
        <p:nvSpPr>
          <p:cNvPr id="21" name="Rectangle 20">
            <a:extLst>
              <a:ext uri="{FF2B5EF4-FFF2-40B4-BE49-F238E27FC236}">
                <a16:creationId xmlns:a16="http://schemas.microsoft.com/office/drawing/2014/main" id="{072CD248-76A4-5641-BBF3-C23D2F8F5E6A}"/>
              </a:ext>
            </a:extLst>
          </p:cNvPr>
          <p:cNvSpPr/>
          <p:nvPr/>
        </p:nvSpPr>
        <p:spPr>
          <a:xfrm>
            <a:off x="6202800" y="5177116"/>
            <a:ext cx="1612800" cy="1612800"/>
          </a:xfrm>
          <a:prstGeom prst="rect">
            <a:avLst/>
          </a:prstGeom>
          <a:solidFill>
            <a:srgbClr val="39A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Gasbranschen</a:t>
            </a:r>
          </a:p>
        </p:txBody>
      </p:sp>
      <p:sp>
        <p:nvSpPr>
          <p:cNvPr id="23" name="Rectangle 22">
            <a:extLst>
              <a:ext uri="{FF2B5EF4-FFF2-40B4-BE49-F238E27FC236}">
                <a16:creationId xmlns:a16="http://schemas.microsoft.com/office/drawing/2014/main" id="{CB83D9ED-D80B-8B43-8FDF-05429EFAC225}"/>
              </a:ext>
            </a:extLst>
          </p:cNvPr>
          <p:cNvSpPr/>
          <p:nvPr/>
        </p:nvSpPr>
        <p:spPr>
          <a:xfrm>
            <a:off x="6202800" y="115516"/>
            <a:ext cx="1612800" cy="1612800"/>
          </a:xfrm>
          <a:prstGeom prst="rect">
            <a:avLst/>
          </a:prstGeom>
          <a:solidFill>
            <a:srgbClr val="39A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Lantbruks-branschen</a:t>
            </a:r>
          </a:p>
        </p:txBody>
      </p:sp>
      <p:sp>
        <p:nvSpPr>
          <p:cNvPr id="25" name="Rectangle 24">
            <a:extLst>
              <a:ext uri="{FF2B5EF4-FFF2-40B4-BE49-F238E27FC236}">
                <a16:creationId xmlns:a16="http://schemas.microsoft.com/office/drawing/2014/main" id="{F063C971-A494-B740-A58F-CEFE1088ADE9}"/>
              </a:ext>
            </a:extLst>
          </p:cNvPr>
          <p:cNvSpPr/>
          <p:nvPr/>
        </p:nvSpPr>
        <p:spPr>
          <a:xfrm>
            <a:off x="7891200" y="3481516"/>
            <a:ext cx="1612800" cy="1612800"/>
          </a:xfrm>
          <a:prstGeom prst="rect">
            <a:avLst/>
          </a:prstGeom>
          <a:solidFill>
            <a:srgbClr val="3D8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Återvinnings-branschen</a:t>
            </a:r>
          </a:p>
        </p:txBody>
      </p:sp>
      <p:sp>
        <p:nvSpPr>
          <p:cNvPr id="42" name="Rectangle 41">
            <a:extLst>
              <a:ext uri="{FF2B5EF4-FFF2-40B4-BE49-F238E27FC236}">
                <a16:creationId xmlns:a16="http://schemas.microsoft.com/office/drawing/2014/main" id="{2A225254-DA43-4240-A08D-2652DC4BC621}"/>
              </a:ext>
            </a:extLst>
          </p:cNvPr>
          <p:cNvSpPr/>
          <p:nvPr/>
        </p:nvSpPr>
        <p:spPr>
          <a:xfrm>
            <a:off x="7891200" y="115516"/>
            <a:ext cx="1612800" cy="1612800"/>
          </a:xfrm>
          <a:prstGeom prst="rect">
            <a:avLst/>
          </a:prstGeom>
          <a:solidFill>
            <a:srgbClr val="CCD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Gruv- och mineralbranschen</a:t>
            </a:r>
          </a:p>
        </p:txBody>
      </p:sp>
      <p:sp>
        <p:nvSpPr>
          <p:cNvPr id="43" name="Rectangle 42">
            <a:extLst>
              <a:ext uri="{FF2B5EF4-FFF2-40B4-BE49-F238E27FC236}">
                <a16:creationId xmlns:a16="http://schemas.microsoft.com/office/drawing/2014/main" id="{9746EB36-A984-0447-B0EA-7C38EEB2F1D1}"/>
              </a:ext>
            </a:extLst>
          </p:cNvPr>
          <p:cNvSpPr/>
          <p:nvPr/>
        </p:nvSpPr>
        <p:spPr>
          <a:xfrm>
            <a:off x="1137600" y="1800316"/>
            <a:ext cx="1612800" cy="1612800"/>
          </a:xfrm>
          <a:prstGeom prst="rect">
            <a:avLst/>
          </a:prstGeom>
          <a:solidFill>
            <a:srgbClr val="EA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Skidanläggnings-branschen</a:t>
            </a:r>
          </a:p>
        </p:txBody>
      </p:sp>
      <p:sp>
        <p:nvSpPr>
          <p:cNvPr id="45" name="Rectangle 44">
            <a:extLst>
              <a:ext uri="{FF2B5EF4-FFF2-40B4-BE49-F238E27FC236}">
                <a16:creationId xmlns:a16="http://schemas.microsoft.com/office/drawing/2014/main" id="{BE612349-3956-8D43-B94B-FEA0A940424F}"/>
              </a:ext>
            </a:extLst>
          </p:cNvPr>
          <p:cNvSpPr/>
          <p:nvPr/>
        </p:nvSpPr>
        <p:spPr>
          <a:xfrm>
            <a:off x="6202800" y="3481516"/>
            <a:ext cx="1612800" cy="1612800"/>
          </a:xfrm>
          <a:prstGeom prst="rect">
            <a:avLst/>
          </a:prstGeom>
          <a:solidFill>
            <a:srgbClr val="E2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Dagligvaru-industrin</a:t>
            </a:r>
          </a:p>
        </p:txBody>
      </p:sp>
      <p:sp>
        <p:nvSpPr>
          <p:cNvPr id="32" name="TextBox 31">
            <a:extLst>
              <a:ext uri="{FF2B5EF4-FFF2-40B4-BE49-F238E27FC236}">
                <a16:creationId xmlns:a16="http://schemas.microsoft.com/office/drawing/2014/main" id="{F7EE249C-D849-C34D-BC4F-D0024B1A412D}"/>
              </a:ext>
            </a:extLst>
          </p:cNvPr>
          <p:cNvSpPr txBox="1"/>
          <p:nvPr/>
        </p:nvSpPr>
        <p:spPr>
          <a:xfrm>
            <a:off x="7891200" y="5264088"/>
            <a:ext cx="4300197" cy="1438855"/>
          </a:xfrm>
          <a:prstGeom prst="rect">
            <a:avLst/>
          </a:prstGeom>
          <a:noFill/>
        </p:spPr>
        <p:txBody>
          <a:bodyPr wrap="square" rtlCol="0" anchor="b">
            <a:spAutoFit/>
          </a:bodyPr>
          <a:lstStyle/>
          <a:p>
            <a:pPr>
              <a:lnSpc>
                <a:spcPts val="3500"/>
              </a:lnSpc>
            </a:pPr>
            <a:r>
              <a:rPr lang="sv-SE" sz="3500" b="1" dirty="0">
                <a:solidFill>
                  <a:srgbClr val="4ABE6D"/>
                </a:solidFill>
                <a:latin typeface="Times" pitchFamily="2" charset="0"/>
                <a:ea typeface="Cardo" panose="02020600000000000000" pitchFamily="18" charset="-79"/>
                <a:cs typeface="Cardo" panose="02020600000000000000" pitchFamily="18" charset="-79"/>
              </a:rPr>
              <a:t>22 färdplaner</a:t>
            </a:r>
            <a:r>
              <a:rPr lang="sv-SE" sz="3500" b="1" dirty="0">
                <a:solidFill>
                  <a:srgbClr val="333333"/>
                </a:solidFill>
                <a:latin typeface="Times" pitchFamily="2" charset="0"/>
                <a:ea typeface="Cardo" panose="02020600000000000000" pitchFamily="18" charset="-79"/>
                <a:cs typeface="Cardo" panose="02020600000000000000" pitchFamily="18" charset="-79"/>
              </a:rPr>
              <a:t> </a:t>
            </a:r>
            <a:br>
              <a:rPr lang="sv-SE" sz="3500" b="1" dirty="0">
                <a:solidFill>
                  <a:srgbClr val="333333"/>
                </a:solidFill>
                <a:latin typeface="Times" pitchFamily="2" charset="0"/>
                <a:ea typeface="Cardo" panose="02020600000000000000" pitchFamily="18" charset="-79"/>
                <a:cs typeface="Cardo" panose="02020600000000000000" pitchFamily="18" charset="-79"/>
              </a:rPr>
            </a:br>
            <a:r>
              <a:rPr lang="sv-SE" sz="3500" b="1" dirty="0">
                <a:solidFill>
                  <a:srgbClr val="333333"/>
                </a:solidFill>
                <a:latin typeface="Times" pitchFamily="2" charset="0"/>
                <a:ea typeface="Cardo" panose="02020600000000000000" pitchFamily="18" charset="-79"/>
                <a:cs typeface="Cardo" panose="02020600000000000000" pitchFamily="18" charset="-79"/>
              </a:rPr>
              <a:t>för fossilfri </a:t>
            </a:r>
            <a:br>
              <a:rPr lang="sv-SE" sz="3500" b="1" dirty="0">
                <a:solidFill>
                  <a:srgbClr val="333333"/>
                </a:solidFill>
                <a:latin typeface="Times" pitchFamily="2" charset="0"/>
                <a:ea typeface="Cardo" panose="02020600000000000000" pitchFamily="18" charset="-79"/>
                <a:cs typeface="Cardo" panose="02020600000000000000" pitchFamily="18" charset="-79"/>
              </a:rPr>
            </a:br>
            <a:r>
              <a:rPr lang="sv-SE" sz="3500" b="1" dirty="0">
                <a:solidFill>
                  <a:srgbClr val="333333"/>
                </a:solidFill>
                <a:latin typeface="Times" pitchFamily="2" charset="0"/>
                <a:ea typeface="Cardo" panose="02020600000000000000" pitchFamily="18" charset="-79"/>
                <a:cs typeface="Cardo" panose="02020600000000000000" pitchFamily="18" charset="-79"/>
              </a:rPr>
              <a:t>konkurrenskraft</a:t>
            </a:r>
            <a:endParaRPr lang="sv-SE" sz="3500" b="1" dirty="0">
              <a:solidFill>
                <a:srgbClr val="4ABE6D"/>
              </a:solidFill>
              <a:latin typeface="Times" pitchFamily="2" charset="0"/>
              <a:ea typeface="Cardo" panose="02020600000000000000" pitchFamily="18" charset="-79"/>
              <a:cs typeface="Cardo" panose="02020600000000000000" pitchFamily="18" charset="-79"/>
            </a:endParaRPr>
          </a:p>
        </p:txBody>
      </p:sp>
      <p:pic>
        <p:nvPicPr>
          <p:cNvPr id="46" name="Picture 45">
            <a:extLst>
              <a:ext uri="{FF2B5EF4-FFF2-40B4-BE49-F238E27FC236}">
                <a16:creationId xmlns:a16="http://schemas.microsoft.com/office/drawing/2014/main" id="{66F9B690-C7E2-664D-82BA-DC27806D2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33693" y="7523569"/>
            <a:ext cx="735897" cy="633073"/>
          </a:xfrm>
          <a:prstGeom prst="rect">
            <a:avLst/>
          </a:prstGeom>
        </p:spPr>
      </p:pic>
      <p:sp>
        <p:nvSpPr>
          <p:cNvPr id="27" name="Rectangle 1">
            <a:extLst>
              <a:ext uri="{FF2B5EF4-FFF2-40B4-BE49-F238E27FC236}">
                <a16:creationId xmlns:a16="http://schemas.microsoft.com/office/drawing/2014/main" id="{88D29C09-B708-4684-8A96-DBF2CDA5B29D}"/>
              </a:ext>
            </a:extLst>
          </p:cNvPr>
          <p:cNvSpPr/>
          <p:nvPr/>
        </p:nvSpPr>
        <p:spPr>
          <a:xfrm>
            <a:off x="9579600" y="3481516"/>
            <a:ext cx="1612800" cy="1612800"/>
          </a:xfrm>
          <a:prstGeom prst="rect">
            <a:avLst/>
          </a:prstGeom>
          <a:solidFill>
            <a:srgbClr val="34C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bg1"/>
                </a:solidFill>
                <a:latin typeface="Times New Roman" panose="02020603050405020304" pitchFamily="18" charset="0"/>
                <a:cs typeface="Times New Roman" panose="02020603050405020304" pitchFamily="18" charset="0"/>
              </a:rPr>
              <a:t>Skogsindustrin</a:t>
            </a:r>
          </a:p>
          <a:p>
            <a:pPr algn="ctr"/>
            <a:r>
              <a:rPr lang="sv-SE" sz="3200" dirty="0">
                <a:solidFill>
                  <a:schemeClr val="bg1"/>
                </a:solidFill>
                <a:latin typeface="Times New Roman" panose="02020603050405020304" pitchFamily="18" charset="0"/>
                <a:cs typeface="Times New Roman" panose="02020603050405020304" pitchFamily="18" charset="0"/>
              </a:rPr>
              <a:t>2045</a:t>
            </a:r>
          </a:p>
          <a:p>
            <a:pPr algn="ctr"/>
            <a:r>
              <a:rPr lang="sv-SE" sz="1400" dirty="0">
                <a:solidFill>
                  <a:schemeClr val="bg1"/>
                </a:solidFill>
                <a:latin typeface="Times New Roman" panose="02020603050405020304" pitchFamily="18" charset="0"/>
                <a:cs typeface="Times New Roman" panose="02020603050405020304" pitchFamily="18" charset="0"/>
              </a:rPr>
              <a:t>Bioekonomi ersätter fossilberoendet</a:t>
            </a:r>
          </a:p>
        </p:txBody>
      </p:sp>
      <p:sp>
        <p:nvSpPr>
          <p:cNvPr id="29" name="Rectangle 19">
            <a:extLst>
              <a:ext uri="{FF2B5EF4-FFF2-40B4-BE49-F238E27FC236}">
                <a16:creationId xmlns:a16="http://schemas.microsoft.com/office/drawing/2014/main" id="{390C9D8D-290F-4E96-8E5C-CB1ED5E684AE}"/>
              </a:ext>
            </a:extLst>
          </p:cNvPr>
          <p:cNvSpPr/>
          <p:nvPr/>
        </p:nvSpPr>
        <p:spPr>
          <a:xfrm>
            <a:off x="2826000" y="115516"/>
            <a:ext cx="1612800" cy="1612800"/>
          </a:xfrm>
          <a:prstGeom prst="rect">
            <a:avLst/>
          </a:prstGeom>
          <a:solidFill>
            <a:srgbClr val="F5A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Flygbranschen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Fossilfritt inrikesflyg</a:t>
            </a:r>
          </a:p>
        </p:txBody>
      </p:sp>
      <p:sp>
        <p:nvSpPr>
          <p:cNvPr id="31" name="Rectangle 21">
            <a:extLst>
              <a:ext uri="{FF2B5EF4-FFF2-40B4-BE49-F238E27FC236}">
                <a16:creationId xmlns:a16="http://schemas.microsoft.com/office/drawing/2014/main" id="{DA7384DC-50DD-4254-ABB1-9EA24AD8CE5D}"/>
              </a:ext>
            </a:extLst>
          </p:cNvPr>
          <p:cNvSpPr/>
          <p:nvPr/>
        </p:nvSpPr>
        <p:spPr>
          <a:xfrm>
            <a:off x="2826000" y="1800316"/>
            <a:ext cx="1612800" cy="1612800"/>
          </a:xfrm>
          <a:prstGeom prst="rect">
            <a:avLst/>
          </a:prstGeom>
          <a:solidFill>
            <a:srgbClr val="4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Digitaliserings-konsultbranschen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Halverad energianvändning</a:t>
            </a:r>
          </a:p>
        </p:txBody>
      </p:sp>
      <p:sp>
        <p:nvSpPr>
          <p:cNvPr id="39" name="Rectangle 23">
            <a:extLst>
              <a:ext uri="{FF2B5EF4-FFF2-40B4-BE49-F238E27FC236}">
                <a16:creationId xmlns:a16="http://schemas.microsoft.com/office/drawing/2014/main" id="{4EB1C81F-1531-45E5-A947-19F1AB6FC286}"/>
              </a:ext>
            </a:extLst>
          </p:cNvPr>
          <p:cNvSpPr/>
          <p:nvPr/>
        </p:nvSpPr>
        <p:spPr>
          <a:xfrm>
            <a:off x="4514400" y="115516"/>
            <a:ext cx="1612800" cy="1612800"/>
          </a:xfrm>
          <a:prstGeom prst="rect">
            <a:avLst/>
          </a:prstGeom>
          <a:solidFill>
            <a:srgbClr val="5826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Cementbranschen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Klimatneutral cement</a:t>
            </a:r>
            <a:endParaRPr lang="sv-SE" sz="1400" b="1" dirty="0">
              <a:latin typeface="Times New Roman" panose="02020603050405020304" pitchFamily="18" charset="0"/>
              <a:cs typeface="Times New Roman" panose="02020603050405020304" pitchFamily="18" charset="0"/>
            </a:endParaRPr>
          </a:p>
        </p:txBody>
      </p:sp>
      <p:sp>
        <p:nvSpPr>
          <p:cNvPr id="40" name="Rectangle 35">
            <a:extLst>
              <a:ext uri="{FF2B5EF4-FFF2-40B4-BE49-F238E27FC236}">
                <a16:creationId xmlns:a16="http://schemas.microsoft.com/office/drawing/2014/main" id="{A45ABF63-9217-48FE-957F-1C588DFAB803}"/>
              </a:ext>
            </a:extLst>
          </p:cNvPr>
          <p:cNvSpPr/>
          <p:nvPr/>
        </p:nvSpPr>
        <p:spPr>
          <a:xfrm>
            <a:off x="9579600" y="115516"/>
            <a:ext cx="1612800" cy="1612800"/>
          </a:xfrm>
          <a:prstGeom prst="rect">
            <a:avLst/>
          </a:prstGeom>
          <a:solidFill>
            <a:srgbClr val="A1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Stålindustrin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Fossilfri stålproduktion</a:t>
            </a:r>
          </a:p>
        </p:txBody>
      </p:sp>
      <p:sp>
        <p:nvSpPr>
          <p:cNvPr id="41" name="Rectangle 37">
            <a:extLst>
              <a:ext uri="{FF2B5EF4-FFF2-40B4-BE49-F238E27FC236}">
                <a16:creationId xmlns:a16="http://schemas.microsoft.com/office/drawing/2014/main" id="{88A29529-3D12-40C6-A713-C2F3BA7E2E40}"/>
              </a:ext>
            </a:extLst>
          </p:cNvPr>
          <p:cNvSpPr/>
          <p:nvPr/>
        </p:nvSpPr>
        <p:spPr>
          <a:xfrm>
            <a:off x="1137600" y="3488716"/>
            <a:ext cx="1612800" cy="1612800"/>
          </a:xfrm>
          <a:prstGeom prst="rect">
            <a:avLst/>
          </a:prstGeom>
          <a:solidFill>
            <a:srgbClr val="41B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Bergmaterial-industrin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Halverade växthusgasutsläpp</a:t>
            </a:r>
          </a:p>
        </p:txBody>
      </p:sp>
      <p:sp>
        <p:nvSpPr>
          <p:cNvPr id="47" name="Rectangle 27">
            <a:extLst>
              <a:ext uri="{FF2B5EF4-FFF2-40B4-BE49-F238E27FC236}">
                <a16:creationId xmlns:a16="http://schemas.microsoft.com/office/drawing/2014/main" id="{9EFFC4F7-3389-41D9-9C83-B6C4EC1243B0}"/>
              </a:ext>
            </a:extLst>
          </p:cNvPr>
          <p:cNvSpPr/>
          <p:nvPr/>
        </p:nvSpPr>
        <p:spPr>
          <a:xfrm>
            <a:off x="4514400" y="5177116"/>
            <a:ext cx="1612800" cy="1612800"/>
          </a:xfrm>
          <a:prstGeom prst="rect">
            <a:avLst/>
          </a:prstGeom>
          <a:solidFill>
            <a:srgbClr val="EDB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Petroleum och biodrivmedels-branschen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Klimatneutral</a:t>
            </a:r>
          </a:p>
          <a:p>
            <a:pPr algn="ctr"/>
            <a:endParaRPr lang="sv-SE" sz="1400" dirty="0">
              <a:latin typeface="Times New Roman" panose="02020603050405020304" pitchFamily="18" charset="0"/>
              <a:cs typeface="Times New Roman" panose="02020603050405020304" pitchFamily="18" charset="0"/>
            </a:endParaRPr>
          </a:p>
        </p:txBody>
      </p:sp>
      <p:sp>
        <p:nvSpPr>
          <p:cNvPr id="48" name="Rectangle 29">
            <a:extLst>
              <a:ext uri="{FF2B5EF4-FFF2-40B4-BE49-F238E27FC236}">
                <a16:creationId xmlns:a16="http://schemas.microsoft.com/office/drawing/2014/main" id="{C716010D-03CE-4BC2-9F98-47F90F391714}"/>
              </a:ext>
            </a:extLst>
          </p:cNvPr>
          <p:cNvSpPr/>
          <p:nvPr/>
        </p:nvSpPr>
        <p:spPr>
          <a:xfrm>
            <a:off x="9579600" y="1800316"/>
            <a:ext cx="1612800" cy="1612800"/>
          </a:xfrm>
          <a:prstGeom prst="rect">
            <a:avLst/>
          </a:prstGeom>
          <a:solidFill>
            <a:srgbClr val="FDD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Sjöfartsnäringen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Fossilfri inrikes sjöfart</a:t>
            </a:r>
          </a:p>
        </p:txBody>
      </p:sp>
      <p:sp>
        <p:nvSpPr>
          <p:cNvPr id="49" name="Rectangle 32">
            <a:extLst>
              <a:ext uri="{FF2B5EF4-FFF2-40B4-BE49-F238E27FC236}">
                <a16:creationId xmlns:a16="http://schemas.microsoft.com/office/drawing/2014/main" id="{777DA28C-8934-43F9-AE30-01C35B016C24}"/>
              </a:ext>
            </a:extLst>
          </p:cNvPr>
          <p:cNvSpPr/>
          <p:nvPr/>
        </p:nvSpPr>
        <p:spPr>
          <a:xfrm>
            <a:off x="4514400" y="1800316"/>
            <a:ext cx="1612800" cy="1612800"/>
          </a:xfrm>
          <a:prstGeom prst="rect">
            <a:avLst/>
          </a:prstGeom>
          <a:solidFill>
            <a:srgbClr val="D0D4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Dagligvaru-handeln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Ingen ny olja till plastförpackningar</a:t>
            </a:r>
          </a:p>
        </p:txBody>
      </p:sp>
      <p:sp>
        <p:nvSpPr>
          <p:cNvPr id="50" name="Rectangle 33">
            <a:extLst>
              <a:ext uri="{FF2B5EF4-FFF2-40B4-BE49-F238E27FC236}">
                <a16:creationId xmlns:a16="http://schemas.microsoft.com/office/drawing/2014/main" id="{A9CECD2C-9F6E-4CF9-BBB8-0A1004B3BBB3}"/>
              </a:ext>
            </a:extLst>
          </p:cNvPr>
          <p:cNvSpPr/>
          <p:nvPr/>
        </p:nvSpPr>
        <p:spPr>
          <a:xfrm>
            <a:off x="6202800" y="1800316"/>
            <a:ext cx="1612800" cy="1612800"/>
          </a:xfrm>
          <a:prstGeom prst="rect">
            <a:avLst/>
          </a:prstGeom>
          <a:solidFill>
            <a:srgbClr val="494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Åkeribranschen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70% lägre utsläpp</a:t>
            </a:r>
          </a:p>
        </p:txBody>
      </p:sp>
      <p:sp>
        <p:nvSpPr>
          <p:cNvPr id="51" name="Rectangle 34">
            <a:extLst>
              <a:ext uri="{FF2B5EF4-FFF2-40B4-BE49-F238E27FC236}">
                <a16:creationId xmlns:a16="http://schemas.microsoft.com/office/drawing/2014/main" id="{9882157E-9B21-417A-BDF8-319014464AED}"/>
              </a:ext>
            </a:extLst>
          </p:cNvPr>
          <p:cNvSpPr/>
          <p:nvPr/>
        </p:nvSpPr>
        <p:spPr>
          <a:xfrm>
            <a:off x="7891200" y="1800316"/>
            <a:ext cx="1612800" cy="1612800"/>
          </a:xfrm>
          <a:prstGeom prst="rect">
            <a:avLst/>
          </a:prstGeom>
          <a:solidFill>
            <a:srgbClr val="3A7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Uppvärmnings-branschen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Klimatpositiv</a:t>
            </a:r>
          </a:p>
        </p:txBody>
      </p:sp>
      <p:sp>
        <p:nvSpPr>
          <p:cNvPr id="52" name="Rectangle 36">
            <a:extLst>
              <a:ext uri="{FF2B5EF4-FFF2-40B4-BE49-F238E27FC236}">
                <a16:creationId xmlns:a16="http://schemas.microsoft.com/office/drawing/2014/main" id="{376D67EF-6E30-4A59-B4BC-374053660F02}"/>
              </a:ext>
            </a:extLst>
          </p:cNvPr>
          <p:cNvSpPr/>
          <p:nvPr/>
        </p:nvSpPr>
        <p:spPr>
          <a:xfrm>
            <a:off x="1137600" y="115264"/>
            <a:ext cx="1612800" cy="1612800"/>
          </a:xfrm>
          <a:prstGeom prst="rect">
            <a:avLst/>
          </a:prstGeom>
          <a:solidFill>
            <a:srgbClr val="62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Betongbranschen</a:t>
            </a:r>
          </a:p>
          <a:p>
            <a:pPr algn="ctr"/>
            <a:r>
              <a:rPr lang="sv-SE" sz="3200" dirty="0">
                <a:latin typeface="Times New Roman" panose="02020603050405020304" pitchFamily="18" charset="0"/>
                <a:cs typeface="Times New Roman" panose="02020603050405020304" pitchFamily="18" charset="0"/>
              </a:rPr>
              <a:t>2023</a:t>
            </a:r>
            <a:r>
              <a:rPr lang="sv-SE" sz="1400" dirty="0">
                <a:latin typeface="Times New Roman" panose="02020603050405020304" pitchFamily="18" charset="0"/>
                <a:cs typeface="Times New Roman" panose="02020603050405020304" pitchFamily="18" charset="0"/>
              </a:rPr>
              <a:t> </a:t>
            </a:r>
          </a:p>
          <a:p>
            <a:pPr algn="ctr"/>
            <a:r>
              <a:rPr lang="sv-SE" sz="1400" dirty="0">
                <a:latin typeface="Times New Roman" panose="02020603050405020304" pitchFamily="18" charset="0"/>
                <a:cs typeface="Times New Roman" panose="02020603050405020304" pitchFamily="18" charset="0"/>
              </a:rPr>
              <a:t>Halverad klimatpåverkan </a:t>
            </a:r>
          </a:p>
          <a:p>
            <a:pPr algn="ctr"/>
            <a:r>
              <a:rPr lang="sv-SE" sz="1400" dirty="0">
                <a:latin typeface="Times New Roman" panose="02020603050405020304" pitchFamily="18" charset="0"/>
                <a:cs typeface="Times New Roman" panose="02020603050405020304" pitchFamily="18" charset="0"/>
              </a:rPr>
              <a:t>från husbetong</a:t>
            </a:r>
            <a:endParaRPr lang="sv-SE" sz="1400" b="1" dirty="0">
              <a:latin typeface="Times New Roman" panose="02020603050405020304" pitchFamily="18" charset="0"/>
              <a:cs typeface="Times New Roman" panose="02020603050405020304" pitchFamily="18" charset="0"/>
            </a:endParaRPr>
          </a:p>
        </p:txBody>
      </p:sp>
      <p:sp>
        <p:nvSpPr>
          <p:cNvPr id="53" name="Rectangle 44">
            <a:extLst>
              <a:ext uri="{FF2B5EF4-FFF2-40B4-BE49-F238E27FC236}">
                <a16:creationId xmlns:a16="http://schemas.microsoft.com/office/drawing/2014/main" id="{5767E46B-A60F-466D-8BD0-22A03AFDE24F}"/>
              </a:ext>
            </a:extLst>
          </p:cNvPr>
          <p:cNvSpPr/>
          <p:nvPr/>
        </p:nvSpPr>
        <p:spPr>
          <a:xfrm>
            <a:off x="6202800" y="3481516"/>
            <a:ext cx="1612800" cy="1612800"/>
          </a:xfrm>
          <a:prstGeom prst="rect">
            <a:avLst/>
          </a:prstGeom>
          <a:solidFill>
            <a:srgbClr val="E2B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Dagligvaru-industrin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Fossilfri värdekedja</a:t>
            </a:r>
          </a:p>
        </p:txBody>
      </p:sp>
      <p:sp>
        <p:nvSpPr>
          <p:cNvPr id="54" name="Rectangle 41">
            <a:extLst>
              <a:ext uri="{FF2B5EF4-FFF2-40B4-BE49-F238E27FC236}">
                <a16:creationId xmlns:a16="http://schemas.microsoft.com/office/drawing/2014/main" id="{6F5EDA52-27D7-4330-8870-C20EACF3C0FE}"/>
              </a:ext>
            </a:extLst>
          </p:cNvPr>
          <p:cNvSpPr/>
          <p:nvPr/>
        </p:nvSpPr>
        <p:spPr>
          <a:xfrm>
            <a:off x="7891200" y="115516"/>
            <a:ext cx="1612800" cy="1612800"/>
          </a:xfrm>
          <a:prstGeom prst="rect">
            <a:avLst/>
          </a:prstGeom>
          <a:solidFill>
            <a:srgbClr val="CCD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Gruv- och mineralbranschen</a:t>
            </a:r>
          </a:p>
          <a:p>
            <a:pPr algn="ctr"/>
            <a:r>
              <a:rPr lang="sv-SE" sz="3200" dirty="0">
                <a:latin typeface="Times New Roman" panose="02020603050405020304" pitchFamily="18" charset="0"/>
                <a:cs typeface="Times New Roman" panose="02020603050405020304" pitchFamily="18" charset="0"/>
              </a:rPr>
              <a:t>2035</a:t>
            </a:r>
          </a:p>
          <a:p>
            <a:pPr algn="ctr"/>
            <a:r>
              <a:rPr lang="sv-SE" sz="1400" dirty="0">
                <a:latin typeface="Times New Roman" panose="02020603050405020304" pitchFamily="18" charset="0"/>
                <a:cs typeface="Times New Roman" panose="02020603050405020304" pitchFamily="18" charset="0"/>
              </a:rPr>
              <a:t>Fossilfri gruvdrift</a:t>
            </a:r>
          </a:p>
        </p:txBody>
      </p:sp>
      <p:sp>
        <p:nvSpPr>
          <p:cNvPr id="55" name="Rectangle 16">
            <a:extLst>
              <a:ext uri="{FF2B5EF4-FFF2-40B4-BE49-F238E27FC236}">
                <a16:creationId xmlns:a16="http://schemas.microsoft.com/office/drawing/2014/main" id="{17D7BEC6-5E25-4054-AD53-681F8EFED002}"/>
              </a:ext>
            </a:extLst>
          </p:cNvPr>
          <p:cNvSpPr/>
          <p:nvPr/>
        </p:nvSpPr>
        <p:spPr>
          <a:xfrm>
            <a:off x="4514400" y="3481516"/>
            <a:ext cx="1612800" cy="1612800"/>
          </a:xfrm>
          <a:prstGeom prst="rect">
            <a:avLst/>
          </a:prstGeom>
          <a:solidFill>
            <a:srgbClr val="647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Elbranschen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Fossilfri elproduktion</a:t>
            </a:r>
          </a:p>
        </p:txBody>
      </p:sp>
      <p:sp>
        <p:nvSpPr>
          <p:cNvPr id="56" name="Rectangle 18">
            <a:extLst>
              <a:ext uri="{FF2B5EF4-FFF2-40B4-BE49-F238E27FC236}">
                <a16:creationId xmlns:a16="http://schemas.microsoft.com/office/drawing/2014/main" id="{1E1D8401-9129-49D0-9732-1827B6258C44}"/>
              </a:ext>
            </a:extLst>
          </p:cNvPr>
          <p:cNvSpPr/>
          <p:nvPr/>
        </p:nvSpPr>
        <p:spPr>
          <a:xfrm>
            <a:off x="1137600" y="5177116"/>
            <a:ext cx="1612800" cy="1612800"/>
          </a:xfrm>
          <a:prstGeom prst="rect">
            <a:avLst/>
          </a:prstGeom>
          <a:solidFill>
            <a:srgbClr val="AD6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Bilindustrin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80% laddbara bilar</a:t>
            </a:r>
          </a:p>
        </p:txBody>
      </p:sp>
      <p:sp>
        <p:nvSpPr>
          <p:cNvPr id="57" name="Rectangle 20">
            <a:extLst>
              <a:ext uri="{FF2B5EF4-FFF2-40B4-BE49-F238E27FC236}">
                <a16:creationId xmlns:a16="http://schemas.microsoft.com/office/drawing/2014/main" id="{E1DEA4DC-2E9B-40E3-B112-C39310406ECB}"/>
              </a:ext>
            </a:extLst>
          </p:cNvPr>
          <p:cNvSpPr/>
          <p:nvPr/>
        </p:nvSpPr>
        <p:spPr>
          <a:xfrm>
            <a:off x="6202800" y="5177116"/>
            <a:ext cx="1612800" cy="1612800"/>
          </a:xfrm>
          <a:prstGeom prst="rect">
            <a:avLst/>
          </a:prstGeom>
          <a:solidFill>
            <a:srgbClr val="39A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Gasbranschen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Fossilfria energigaser</a:t>
            </a:r>
          </a:p>
        </p:txBody>
      </p:sp>
      <p:sp>
        <p:nvSpPr>
          <p:cNvPr id="58" name="Rectangle 22">
            <a:extLst>
              <a:ext uri="{FF2B5EF4-FFF2-40B4-BE49-F238E27FC236}">
                <a16:creationId xmlns:a16="http://schemas.microsoft.com/office/drawing/2014/main" id="{9BF3E14C-756B-420B-8047-B766EEE04639}"/>
              </a:ext>
            </a:extLst>
          </p:cNvPr>
          <p:cNvSpPr/>
          <p:nvPr/>
        </p:nvSpPr>
        <p:spPr>
          <a:xfrm>
            <a:off x="6202800" y="115516"/>
            <a:ext cx="1612800" cy="1612800"/>
          </a:xfrm>
          <a:prstGeom prst="rect">
            <a:avLst/>
          </a:prstGeom>
          <a:solidFill>
            <a:srgbClr val="39A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Lantbruks-branschen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Fossilfritt lantbruk</a:t>
            </a:r>
          </a:p>
        </p:txBody>
      </p:sp>
      <p:sp>
        <p:nvSpPr>
          <p:cNvPr id="59" name="Rectangle 24">
            <a:extLst>
              <a:ext uri="{FF2B5EF4-FFF2-40B4-BE49-F238E27FC236}">
                <a16:creationId xmlns:a16="http://schemas.microsoft.com/office/drawing/2014/main" id="{C0063069-C09C-4E47-83B1-95A88431432C}"/>
              </a:ext>
            </a:extLst>
          </p:cNvPr>
          <p:cNvSpPr/>
          <p:nvPr/>
        </p:nvSpPr>
        <p:spPr>
          <a:xfrm>
            <a:off x="7891200" y="3481516"/>
            <a:ext cx="1612800" cy="1612800"/>
          </a:xfrm>
          <a:prstGeom prst="rect">
            <a:avLst/>
          </a:prstGeom>
          <a:solidFill>
            <a:srgbClr val="3D8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Återvinnings-branschen</a:t>
            </a:r>
          </a:p>
          <a:p>
            <a:pPr algn="ctr"/>
            <a:r>
              <a:rPr lang="sv-SE" sz="3200" dirty="0">
                <a:latin typeface="Times New Roman" panose="02020603050405020304" pitchFamily="18" charset="0"/>
                <a:cs typeface="Times New Roman" panose="02020603050405020304" pitchFamily="18" charset="0"/>
              </a:rPr>
              <a:t>2045</a:t>
            </a:r>
          </a:p>
          <a:p>
            <a:pPr algn="ctr"/>
            <a:r>
              <a:rPr lang="sv-SE" sz="1400" dirty="0">
                <a:latin typeface="Times New Roman" panose="02020603050405020304" pitchFamily="18" charset="0"/>
                <a:cs typeface="Times New Roman" panose="02020603050405020304" pitchFamily="18" charset="0"/>
              </a:rPr>
              <a:t>Fossilfri och </a:t>
            </a:r>
          </a:p>
          <a:p>
            <a:pPr algn="ctr"/>
            <a:r>
              <a:rPr lang="sv-SE" sz="1400" dirty="0">
                <a:latin typeface="Times New Roman" panose="02020603050405020304" pitchFamily="18" charset="0"/>
                <a:cs typeface="Times New Roman" panose="02020603050405020304" pitchFamily="18" charset="0"/>
              </a:rPr>
              <a:t>ökad återvinning</a:t>
            </a:r>
          </a:p>
        </p:txBody>
      </p:sp>
      <p:sp>
        <p:nvSpPr>
          <p:cNvPr id="60" name="Rectangle 42">
            <a:extLst>
              <a:ext uri="{FF2B5EF4-FFF2-40B4-BE49-F238E27FC236}">
                <a16:creationId xmlns:a16="http://schemas.microsoft.com/office/drawing/2014/main" id="{DC1A44D8-B3F8-487D-B525-596A1C7D710E}"/>
              </a:ext>
            </a:extLst>
          </p:cNvPr>
          <p:cNvSpPr/>
          <p:nvPr/>
        </p:nvSpPr>
        <p:spPr>
          <a:xfrm>
            <a:off x="1137600" y="1800316"/>
            <a:ext cx="1612800" cy="1612800"/>
          </a:xfrm>
          <a:prstGeom prst="rect">
            <a:avLst/>
          </a:prstGeom>
          <a:solidFill>
            <a:srgbClr val="EAA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Skidanläggnings-branschen</a:t>
            </a:r>
          </a:p>
          <a:p>
            <a:pPr algn="ctr"/>
            <a:r>
              <a:rPr lang="sv-SE" sz="3200" dirty="0">
                <a:latin typeface="Times New Roman" panose="02020603050405020304" pitchFamily="18" charset="0"/>
                <a:cs typeface="Times New Roman" panose="02020603050405020304" pitchFamily="18" charset="0"/>
              </a:rPr>
              <a:t>2027</a:t>
            </a:r>
          </a:p>
          <a:p>
            <a:pPr algn="ctr"/>
            <a:r>
              <a:rPr lang="sv-SE" sz="1400" dirty="0">
                <a:latin typeface="Times New Roman" panose="02020603050405020304" pitchFamily="18" charset="0"/>
                <a:cs typeface="Times New Roman" panose="02020603050405020304" pitchFamily="18" charset="0"/>
              </a:rPr>
              <a:t>Fossilfria skidanläggningar</a:t>
            </a:r>
          </a:p>
        </p:txBody>
      </p:sp>
      <p:sp>
        <p:nvSpPr>
          <p:cNvPr id="61" name="Rectangle 25">
            <a:extLst>
              <a:ext uri="{FF2B5EF4-FFF2-40B4-BE49-F238E27FC236}">
                <a16:creationId xmlns:a16="http://schemas.microsoft.com/office/drawing/2014/main" id="{C5418F0F-5819-463C-A614-55D587F4FABA}"/>
              </a:ext>
            </a:extLst>
          </p:cNvPr>
          <p:cNvSpPr/>
          <p:nvPr/>
        </p:nvSpPr>
        <p:spPr>
          <a:xfrm>
            <a:off x="2826000" y="3481516"/>
            <a:ext cx="1612800" cy="1612800"/>
          </a:xfrm>
          <a:prstGeom prst="rect">
            <a:avLst/>
          </a:prstGeom>
          <a:solidFill>
            <a:srgbClr val="F05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b="1" dirty="0">
                <a:latin typeface="Times New Roman" panose="02020603050405020304" pitchFamily="18" charset="0"/>
                <a:cs typeface="Times New Roman" panose="02020603050405020304" pitchFamily="18" charset="0"/>
              </a:rPr>
              <a:t>Bygg- och anläggningssektorn</a:t>
            </a:r>
          </a:p>
        </p:txBody>
      </p:sp>
      <p:sp>
        <p:nvSpPr>
          <p:cNvPr id="26" name="Rectangle 25">
            <a:extLst>
              <a:ext uri="{FF2B5EF4-FFF2-40B4-BE49-F238E27FC236}">
                <a16:creationId xmlns:a16="http://schemas.microsoft.com/office/drawing/2014/main" id="{BBE2C793-D95E-4D43-A5BE-0006A412305E}"/>
              </a:ext>
            </a:extLst>
          </p:cNvPr>
          <p:cNvSpPr/>
          <p:nvPr/>
        </p:nvSpPr>
        <p:spPr>
          <a:xfrm>
            <a:off x="2826000" y="3481516"/>
            <a:ext cx="1612800" cy="1612800"/>
          </a:xfrm>
          <a:prstGeom prst="rect">
            <a:avLst/>
          </a:prstGeom>
          <a:solidFill>
            <a:srgbClr val="F05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b="1" dirty="0">
                <a:latin typeface="Times New Roman" panose="02020603050405020304" pitchFamily="18" charset="0"/>
                <a:cs typeface="Times New Roman" panose="02020603050405020304" pitchFamily="18" charset="0"/>
              </a:rPr>
              <a:t>Bygg- och </a:t>
            </a:r>
          </a:p>
          <a:p>
            <a:pPr algn="ctr"/>
            <a:r>
              <a:rPr lang="sv-SE" sz="1350" b="1" dirty="0">
                <a:latin typeface="Times New Roman" panose="02020603050405020304" pitchFamily="18" charset="0"/>
                <a:cs typeface="Times New Roman" panose="02020603050405020304" pitchFamily="18" charset="0"/>
              </a:rPr>
              <a:t>anläggningssektorn</a:t>
            </a:r>
          </a:p>
          <a:p>
            <a:pPr algn="ctr"/>
            <a:r>
              <a:rPr lang="sv-SE" sz="3200" dirty="0">
                <a:latin typeface="Times New Roman" panose="02020603050405020304" pitchFamily="18" charset="0"/>
                <a:cs typeface="Times New Roman" panose="02020603050405020304" pitchFamily="18" charset="0"/>
              </a:rPr>
              <a:t>2030</a:t>
            </a:r>
            <a:r>
              <a:rPr lang="sv-SE" sz="3600" b="1" dirty="0">
                <a:latin typeface="Times New Roman" panose="02020603050405020304" pitchFamily="18" charset="0"/>
                <a:cs typeface="Times New Roman" panose="02020603050405020304" pitchFamily="18" charset="0"/>
              </a:rPr>
              <a:t> </a:t>
            </a:r>
          </a:p>
          <a:p>
            <a:pPr algn="ctr"/>
            <a:r>
              <a:rPr lang="sv-SE" sz="1400" dirty="0">
                <a:latin typeface="Times New Roman" panose="02020603050405020304" pitchFamily="18" charset="0"/>
                <a:cs typeface="Times New Roman" panose="02020603050405020304" pitchFamily="18" charset="0"/>
              </a:rPr>
              <a:t>Halverade växthusgasutsläpp</a:t>
            </a:r>
          </a:p>
        </p:txBody>
      </p:sp>
      <p:sp>
        <p:nvSpPr>
          <p:cNvPr id="64" name="Rectangle 37">
            <a:extLst>
              <a:ext uri="{FF2B5EF4-FFF2-40B4-BE49-F238E27FC236}">
                <a16:creationId xmlns:a16="http://schemas.microsoft.com/office/drawing/2014/main" id="{A43B4C48-A334-4B8F-BB54-8435B91E68B8}"/>
              </a:ext>
            </a:extLst>
          </p:cNvPr>
          <p:cNvSpPr/>
          <p:nvPr/>
        </p:nvSpPr>
        <p:spPr>
          <a:xfrm>
            <a:off x="2826000" y="5177116"/>
            <a:ext cx="1612800" cy="1612800"/>
          </a:xfrm>
          <a:prstGeom prst="rect">
            <a:avLst/>
          </a:prstGeom>
          <a:solidFill>
            <a:srgbClr val="F5A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Lastbilsindustrin</a:t>
            </a:r>
          </a:p>
        </p:txBody>
      </p:sp>
      <p:sp>
        <p:nvSpPr>
          <p:cNvPr id="62" name="Rectangle 37">
            <a:extLst>
              <a:ext uri="{FF2B5EF4-FFF2-40B4-BE49-F238E27FC236}">
                <a16:creationId xmlns:a16="http://schemas.microsoft.com/office/drawing/2014/main" id="{F45059EC-DDCD-41D9-84EC-01F38E478E6D}"/>
              </a:ext>
            </a:extLst>
          </p:cNvPr>
          <p:cNvSpPr/>
          <p:nvPr/>
        </p:nvSpPr>
        <p:spPr>
          <a:xfrm>
            <a:off x="2826000" y="5177116"/>
            <a:ext cx="1612800" cy="1612800"/>
          </a:xfrm>
          <a:prstGeom prst="rect">
            <a:avLst/>
          </a:prstGeom>
          <a:solidFill>
            <a:srgbClr val="F5A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latin typeface="Times New Roman" panose="02020603050405020304" pitchFamily="18" charset="0"/>
                <a:cs typeface="Times New Roman" panose="02020603050405020304" pitchFamily="18" charset="0"/>
              </a:rPr>
              <a:t>Lastbilsindustrin</a:t>
            </a:r>
          </a:p>
          <a:p>
            <a:pPr algn="ctr"/>
            <a:r>
              <a:rPr lang="sv-SE" sz="3200" dirty="0">
                <a:latin typeface="Times New Roman" panose="02020603050405020304" pitchFamily="18" charset="0"/>
                <a:cs typeface="Times New Roman" panose="02020603050405020304" pitchFamily="18" charset="0"/>
              </a:rPr>
              <a:t>2030</a:t>
            </a:r>
          </a:p>
          <a:p>
            <a:pPr algn="ctr"/>
            <a:r>
              <a:rPr lang="sv-SE" sz="1400" dirty="0">
                <a:latin typeface="Times New Roman" panose="02020603050405020304" pitchFamily="18" charset="0"/>
                <a:cs typeface="Times New Roman" panose="02020603050405020304" pitchFamily="18" charset="0"/>
              </a:rPr>
              <a:t>50% elektriska lastbilar</a:t>
            </a:r>
          </a:p>
        </p:txBody>
      </p:sp>
    </p:spTree>
    <p:extLst>
      <p:ext uri="{BB962C8B-B14F-4D97-AF65-F5344CB8AC3E}">
        <p14:creationId xmlns:p14="http://schemas.microsoft.com/office/powerpoint/2010/main" val="2431221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randombar(horizontal)">
                                      <p:cBhvr>
                                        <p:cTn id="13" dur="500"/>
                                        <p:tgtEl>
                                          <p:spTgt spid="6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randombar(horizontal)">
                                      <p:cBhvr>
                                        <p:cTn id="25" dur="500"/>
                                        <p:tgtEl>
                                          <p:spTgt spid="5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randombar(horizontal)">
                                      <p:cBhvr>
                                        <p:cTn id="28" dur="500"/>
                                        <p:tgtEl>
                                          <p:spTgt spid="4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randombar(horizontal)">
                                      <p:cBhvr>
                                        <p:cTn id="31" dur="500"/>
                                        <p:tgtEl>
                                          <p:spTgt spid="5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randombar(horizontal)">
                                      <p:cBhvr>
                                        <p:cTn id="34" dur="500"/>
                                        <p:tgtEl>
                                          <p:spTgt spid="5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randombar(horizontal)">
                                      <p:cBhvr>
                                        <p:cTn id="37" dur="500"/>
                                        <p:tgtEl>
                                          <p:spTgt spid="5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randombar(horizontal)">
                                      <p:cBhvr>
                                        <p:cTn id="40" dur="500"/>
                                        <p:tgtEl>
                                          <p:spTgt spid="5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randombar(horizontal)">
                                      <p:cBhvr>
                                        <p:cTn id="43" dur="500"/>
                                        <p:tgtEl>
                                          <p:spTgt spid="5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randombar(horizontal)">
                                      <p:cBhvr>
                                        <p:cTn id="52" dur="500"/>
                                        <p:tgtEl>
                                          <p:spTgt spid="4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randombar(horizontal)">
                                      <p:cBhvr>
                                        <p:cTn id="58" dur="500"/>
                                        <p:tgtEl>
                                          <p:spTgt spid="5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randombar(horizontal)">
                                      <p:cBhvr>
                                        <p:cTn id="61" dur="500"/>
                                        <p:tgtEl>
                                          <p:spTgt spid="53"/>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randombar(horizontal)">
                                      <p:cBhvr>
                                        <p:cTn id="64" dur="500"/>
                                        <p:tgtEl>
                                          <p:spTgt spid="5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randombar(horizontal)">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9" grpId="0" animBg="1"/>
      <p:bldP spid="40" grpId="0" animBg="1"/>
      <p:bldP spid="41"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26" grpId="0" animBg="1"/>
      <p:bldP spid="6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89BCDB-A695-9B47-BF01-DB08B9CFB10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0" y="0"/>
            <a:ext cx="12189656" cy="6858000"/>
          </a:xfrm>
          <a:prstGeom prst="rect">
            <a:avLst/>
          </a:prstGeom>
        </p:spPr>
      </p:pic>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5" name="TextBox 4">
            <a:extLst>
              <a:ext uri="{FF2B5EF4-FFF2-40B4-BE49-F238E27FC236}">
                <a16:creationId xmlns:a16="http://schemas.microsoft.com/office/drawing/2014/main" id="{F76C8317-1957-F04C-BA9D-42795F9BD038}"/>
              </a:ext>
            </a:extLst>
          </p:cNvPr>
          <p:cNvSpPr txBox="1"/>
          <p:nvPr/>
        </p:nvSpPr>
        <p:spPr>
          <a:xfrm>
            <a:off x="1421658" y="2172852"/>
            <a:ext cx="9403677" cy="1754326"/>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Politiken röjer</a:t>
            </a:r>
            <a:b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b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undan hindren</a:t>
            </a:r>
          </a:p>
        </p:txBody>
      </p:sp>
    </p:spTree>
    <p:extLst>
      <p:ext uri="{BB962C8B-B14F-4D97-AF65-F5344CB8AC3E}">
        <p14:creationId xmlns:p14="http://schemas.microsoft.com/office/powerpoint/2010/main" val="307733837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a:extLst>
              <a:ext uri="{FF2B5EF4-FFF2-40B4-BE49-F238E27FC236}">
                <a16:creationId xmlns:a16="http://schemas.microsoft.com/office/drawing/2014/main" id="{7A37FE9B-B4D8-4B26-AEDF-852026F1F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6084836" cy="6858000"/>
          </a:xfrm>
          <a:prstGeom prst="rect">
            <a:avLst/>
          </a:prstGeom>
        </p:spPr>
      </p:pic>
      <p:pic>
        <p:nvPicPr>
          <p:cNvPr id="2" name="Bildobjekt 1">
            <a:extLst>
              <a:ext uri="{FF2B5EF4-FFF2-40B4-BE49-F238E27FC236}">
                <a16:creationId xmlns:a16="http://schemas.microsoft.com/office/drawing/2014/main" id="{8E8D6E62-8DEF-4843-B313-3BD679E868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4833" y="0"/>
            <a:ext cx="6107166" cy="6857999"/>
          </a:xfrm>
          <a:prstGeom prst="rect">
            <a:avLst/>
          </a:prstGeom>
        </p:spPr>
      </p:pic>
      <p:cxnSp>
        <p:nvCxnSpPr>
          <p:cNvPr id="19" name="Rak koppling 18">
            <a:extLst>
              <a:ext uri="{FF2B5EF4-FFF2-40B4-BE49-F238E27FC236}">
                <a16:creationId xmlns:a16="http://schemas.microsoft.com/office/drawing/2014/main" id="{6E4AF148-708C-47DB-B6E8-52E380A8F5BE}"/>
              </a:ext>
            </a:extLst>
          </p:cNvPr>
          <p:cNvCxnSpPr>
            <a:cxnSpLocks/>
          </p:cNvCxnSpPr>
          <p:nvPr/>
        </p:nvCxnSpPr>
        <p:spPr>
          <a:xfrm>
            <a:off x="5983705" y="3176337"/>
            <a:ext cx="6208295" cy="3681663"/>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Bildobjekt 26">
            <a:extLst>
              <a:ext uri="{FF2B5EF4-FFF2-40B4-BE49-F238E27FC236}">
                <a16:creationId xmlns:a16="http://schemas.microsoft.com/office/drawing/2014/main" id="{D79BA9DC-7FBE-43F5-B9C0-B832910400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a:ext>
            </a:extLst>
          </a:blip>
          <a:srcRect/>
          <a:stretch/>
        </p:blipFill>
        <p:spPr>
          <a:xfrm>
            <a:off x="-2" y="3176336"/>
            <a:ext cx="12169659" cy="3681663"/>
          </a:xfrm>
          <a:prstGeom prst="triangle">
            <a:avLst>
              <a:gd name="adj" fmla="val 50062"/>
            </a:avLst>
          </a:prstGeom>
        </p:spPr>
      </p:pic>
      <p:sp>
        <p:nvSpPr>
          <p:cNvPr id="31" name="Rectangle 29">
            <a:extLst>
              <a:ext uri="{FF2B5EF4-FFF2-40B4-BE49-F238E27FC236}">
                <a16:creationId xmlns:a16="http://schemas.microsoft.com/office/drawing/2014/main" id="{514B2C6B-FFFC-4684-8591-6F5FF82F3BA6}"/>
              </a:ext>
            </a:extLst>
          </p:cNvPr>
          <p:cNvSpPr/>
          <p:nvPr/>
        </p:nvSpPr>
        <p:spPr>
          <a:xfrm flipH="1">
            <a:off x="-22344" y="0"/>
            <a:ext cx="12214343" cy="6858000"/>
          </a:xfrm>
          <a:prstGeom prst="rect">
            <a:avLst/>
          </a:prstGeom>
          <a:gradFill flip="none" rotWithShape="1">
            <a:gsLst>
              <a:gs pos="9000">
                <a:srgbClr val="05336E">
                  <a:alpha val="55000"/>
                </a:srgbClr>
              </a:gs>
              <a:gs pos="83000">
                <a:srgbClr val="4ABE6D">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4">
            <a:extLst>
              <a:ext uri="{FF2B5EF4-FFF2-40B4-BE49-F238E27FC236}">
                <a16:creationId xmlns:a16="http://schemas.microsoft.com/office/drawing/2014/main" id="{8AB759FE-9947-4838-8EAA-04CE0B005EF6}"/>
              </a:ext>
            </a:extLst>
          </p:cNvPr>
          <p:cNvSpPr txBox="1"/>
          <p:nvPr/>
        </p:nvSpPr>
        <p:spPr>
          <a:xfrm>
            <a:off x="7522192" y="1884776"/>
            <a:ext cx="3538380"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Näringsliv</a:t>
            </a:r>
          </a:p>
        </p:txBody>
      </p:sp>
      <p:sp>
        <p:nvSpPr>
          <p:cNvPr id="29" name="TextBox 4">
            <a:extLst>
              <a:ext uri="{FF2B5EF4-FFF2-40B4-BE49-F238E27FC236}">
                <a16:creationId xmlns:a16="http://schemas.microsoft.com/office/drawing/2014/main" id="{B0B2A45B-FDE0-449C-A45F-798272CEB57B}"/>
              </a:ext>
            </a:extLst>
          </p:cNvPr>
          <p:cNvSpPr txBox="1"/>
          <p:nvPr/>
        </p:nvSpPr>
        <p:spPr>
          <a:xfrm>
            <a:off x="1405332" y="5429344"/>
            <a:ext cx="9403677"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Medborgare/Konsumenter</a:t>
            </a:r>
          </a:p>
        </p:txBody>
      </p:sp>
      <p:sp>
        <p:nvSpPr>
          <p:cNvPr id="30" name="TextBox 4">
            <a:extLst>
              <a:ext uri="{FF2B5EF4-FFF2-40B4-BE49-F238E27FC236}">
                <a16:creationId xmlns:a16="http://schemas.microsoft.com/office/drawing/2014/main" id="{3A078225-C5F0-44BA-B5D2-2150E9A66879}"/>
              </a:ext>
            </a:extLst>
          </p:cNvPr>
          <p:cNvSpPr txBox="1"/>
          <p:nvPr/>
        </p:nvSpPr>
        <p:spPr>
          <a:xfrm>
            <a:off x="1464558" y="1884776"/>
            <a:ext cx="2881635"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Politik</a:t>
            </a:r>
          </a:p>
        </p:txBody>
      </p:sp>
      <p:sp>
        <p:nvSpPr>
          <p:cNvPr id="33" name="Pil: upp-ned 32">
            <a:extLst>
              <a:ext uri="{FF2B5EF4-FFF2-40B4-BE49-F238E27FC236}">
                <a16:creationId xmlns:a16="http://schemas.microsoft.com/office/drawing/2014/main" id="{0DE518F9-4A53-477E-A8B3-7954F0D77759}"/>
              </a:ext>
            </a:extLst>
          </p:cNvPr>
          <p:cNvSpPr/>
          <p:nvPr/>
        </p:nvSpPr>
        <p:spPr>
          <a:xfrm>
            <a:off x="2800100" y="3176337"/>
            <a:ext cx="484632" cy="1973179"/>
          </a:xfrm>
          <a:prstGeom prst="upDownArrow">
            <a:avLst/>
          </a:prstGeom>
          <a:solidFill>
            <a:srgbClr val="FDD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Pil: upp-ned 34">
            <a:extLst>
              <a:ext uri="{FF2B5EF4-FFF2-40B4-BE49-F238E27FC236}">
                <a16:creationId xmlns:a16="http://schemas.microsoft.com/office/drawing/2014/main" id="{CD0604D3-398C-4996-BB77-A804D8BC090A}"/>
              </a:ext>
            </a:extLst>
          </p:cNvPr>
          <p:cNvSpPr/>
          <p:nvPr/>
        </p:nvSpPr>
        <p:spPr>
          <a:xfrm rot="5400000">
            <a:off x="5877747" y="1143850"/>
            <a:ext cx="484632" cy="2486525"/>
          </a:xfrm>
          <a:prstGeom prst="upDownArrow">
            <a:avLst/>
          </a:prstGeom>
          <a:solidFill>
            <a:srgbClr val="FDD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Pil: upp-ned 35">
            <a:extLst>
              <a:ext uri="{FF2B5EF4-FFF2-40B4-BE49-F238E27FC236}">
                <a16:creationId xmlns:a16="http://schemas.microsoft.com/office/drawing/2014/main" id="{8C162A1B-8024-499E-A250-CA65B4BB44B3}"/>
              </a:ext>
            </a:extLst>
          </p:cNvPr>
          <p:cNvSpPr/>
          <p:nvPr/>
        </p:nvSpPr>
        <p:spPr>
          <a:xfrm>
            <a:off x="8955394" y="3176337"/>
            <a:ext cx="484632" cy="1973178"/>
          </a:xfrm>
          <a:prstGeom prst="upDownArrow">
            <a:avLst/>
          </a:prstGeom>
          <a:solidFill>
            <a:srgbClr val="FDDA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73318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Rak koppling 15">
            <a:extLst>
              <a:ext uri="{FF2B5EF4-FFF2-40B4-BE49-F238E27FC236}">
                <a16:creationId xmlns:a16="http://schemas.microsoft.com/office/drawing/2014/main" id="{4A6DF2DF-F1F9-46E3-B798-4B1C854F17B7}"/>
              </a:ext>
            </a:extLst>
          </p:cNvPr>
          <p:cNvCxnSpPr>
            <a:cxnSpLocks/>
          </p:cNvCxnSpPr>
          <p:nvPr/>
        </p:nvCxnSpPr>
        <p:spPr>
          <a:xfrm>
            <a:off x="5983705" y="0"/>
            <a:ext cx="0" cy="3176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4E64F6E7-E241-404E-BCD5-C2E69D2B7F0D}"/>
              </a:ext>
            </a:extLst>
          </p:cNvPr>
          <p:cNvCxnSpPr/>
          <p:nvPr/>
        </p:nvCxnSpPr>
        <p:spPr>
          <a:xfrm flipV="1">
            <a:off x="0" y="3176337"/>
            <a:ext cx="5983705" cy="3681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6E4AF148-708C-47DB-B6E8-52E380A8F5BE}"/>
              </a:ext>
            </a:extLst>
          </p:cNvPr>
          <p:cNvCxnSpPr>
            <a:cxnSpLocks/>
          </p:cNvCxnSpPr>
          <p:nvPr/>
        </p:nvCxnSpPr>
        <p:spPr>
          <a:xfrm>
            <a:off x="5983705" y="3176337"/>
            <a:ext cx="6208295" cy="3681663"/>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Bildobjekt 22">
            <a:extLst>
              <a:ext uri="{FF2B5EF4-FFF2-40B4-BE49-F238E27FC236}">
                <a16:creationId xmlns:a16="http://schemas.microsoft.com/office/drawing/2014/main" id="{7A37FE9B-B4D8-4B26-AEDF-852026F1FE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0"/>
            <a:ext cx="10275831" cy="6858000"/>
          </a:xfrm>
          <a:prstGeom prst="rect">
            <a:avLst/>
          </a:prstGeom>
        </p:spPr>
      </p:pic>
      <p:pic>
        <p:nvPicPr>
          <p:cNvPr id="11" name="Bildobjekt 10">
            <a:extLst>
              <a:ext uri="{FF2B5EF4-FFF2-40B4-BE49-F238E27FC236}">
                <a16:creationId xmlns:a16="http://schemas.microsoft.com/office/drawing/2014/main" id="{50991178-B88D-4027-84C6-D392309B08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84834" y="0"/>
            <a:ext cx="6107166" cy="6857999"/>
          </a:xfrm>
          <a:prstGeom prst="rect">
            <a:avLst/>
          </a:prstGeom>
        </p:spPr>
      </p:pic>
      <p:pic>
        <p:nvPicPr>
          <p:cNvPr id="10" name="Bildobjekt 9">
            <a:extLst>
              <a:ext uri="{FF2B5EF4-FFF2-40B4-BE49-F238E27FC236}">
                <a16:creationId xmlns:a16="http://schemas.microsoft.com/office/drawing/2014/main" id="{2ADC95E8-648E-44E7-BDFB-80CDFE9C7B3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6"/>
                    </a14:imgEffect>
                  </a14:imgLayer>
                </a14:imgProps>
              </a:ext>
              <a:ext uri="{28A0092B-C50C-407E-A947-70E740481C1C}">
                <a14:useLocalDpi xmlns:a14="http://schemas.microsoft.com/office/drawing/2010/main"/>
              </a:ext>
            </a:extLst>
          </a:blip>
          <a:srcRect/>
          <a:stretch/>
        </p:blipFill>
        <p:spPr>
          <a:xfrm>
            <a:off x="-2" y="3176336"/>
            <a:ext cx="12169659" cy="3681663"/>
          </a:xfrm>
          <a:prstGeom prst="triangle">
            <a:avLst>
              <a:gd name="adj" fmla="val 50201"/>
            </a:avLst>
          </a:prstGeom>
        </p:spPr>
      </p:pic>
      <p:sp>
        <p:nvSpPr>
          <p:cNvPr id="31" name="Rectangle 29">
            <a:extLst>
              <a:ext uri="{FF2B5EF4-FFF2-40B4-BE49-F238E27FC236}">
                <a16:creationId xmlns:a16="http://schemas.microsoft.com/office/drawing/2014/main" id="{514B2C6B-FFFC-4684-8591-6F5FF82F3BA6}"/>
              </a:ext>
            </a:extLst>
          </p:cNvPr>
          <p:cNvSpPr/>
          <p:nvPr/>
        </p:nvSpPr>
        <p:spPr>
          <a:xfrm flipH="1">
            <a:off x="-4759" y="-1"/>
            <a:ext cx="12169659" cy="6858000"/>
          </a:xfrm>
          <a:prstGeom prst="rect">
            <a:avLst/>
          </a:prstGeom>
          <a:gradFill flip="none" rotWithShape="1">
            <a:gsLst>
              <a:gs pos="9000">
                <a:srgbClr val="05336E">
                  <a:alpha val="55000"/>
                </a:srgbClr>
              </a:gs>
              <a:gs pos="83000">
                <a:srgbClr val="4ABE6D">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3" descr="A picture containing drawing&#10;&#10;Description automatically generated">
            <a:extLst>
              <a:ext uri="{FF2B5EF4-FFF2-40B4-BE49-F238E27FC236}">
                <a16:creationId xmlns:a16="http://schemas.microsoft.com/office/drawing/2014/main" id="{2EEEA718-1A65-46A7-8E7E-516902134064}"/>
              </a:ext>
            </a:extLst>
          </p:cNvPr>
          <p:cNvPicPr>
            <a:picLocks noChangeAspect="1"/>
          </p:cNvPicPr>
          <p:nvPr/>
        </p:nvPicPr>
        <p:blipFill>
          <a:blip r:embed="rId7"/>
          <a:stretch>
            <a:fillRect/>
          </a:stretch>
        </p:blipFill>
        <p:spPr>
          <a:xfrm>
            <a:off x="1208408" y="1642626"/>
            <a:ext cx="9775184" cy="3572747"/>
          </a:xfrm>
          <a:prstGeom prst="rect">
            <a:avLst/>
          </a:prstGeom>
        </p:spPr>
      </p:pic>
    </p:spTree>
    <p:extLst>
      <p:ext uri="{BB962C8B-B14F-4D97-AF65-F5344CB8AC3E}">
        <p14:creationId xmlns:p14="http://schemas.microsoft.com/office/powerpoint/2010/main" val="4258569200"/>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6" y="2247597"/>
            <a:ext cx="11304688" cy="2123658"/>
          </a:xfrm>
          <a:prstGeom prst="rect">
            <a:avLst/>
          </a:prstGeom>
          <a:noFill/>
        </p:spPr>
        <p:txBody>
          <a:bodyPr wrap="square" rtlCol="0" anchor="t">
            <a:spAutoFit/>
          </a:bodyPr>
          <a:lstStyle/>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Kapitel 4</a:t>
            </a:r>
          </a:p>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Varför ska Sverige </a:t>
            </a:r>
            <a:r>
              <a:rPr lang="sv-SE" sz="6600" b="1">
                <a:solidFill>
                  <a:schemeClr val="bg1"/>
                </a:solidFill>
                <a:latin typeface="Times New Roman" panose="02020603050405020304" pitchFamily="18" charset="0"/>
                <a:ea typeface="Cardo" panose="02020600000000000000" pitchFamily="18" charset="-79"/>
                <a:cs typeface="Times New Roman" panose="02020603050405020304" pitchFamily="18" charset="0"/>
              </a:rPr>
              <a:t>gå före?</a:t>
            </a:r>
            <a:endPar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endParaRP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275815486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3" name="Picture 2" descr="A picture containing white, sitting, table, black&#10;&#10;Description automatically generated">
            <a:extLst>
              <a:ext uri="{FF2B5EF4-FFF2-40B4-BE49-F238E27FC236}">
                <a16:creationId xmlns:a16="http://schemas.microsoft.com/office/drawing/2014/main" id="{E9BF74DF-8DE8-E445-8F26-250870BB1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9127" y="944418"/>
            <a:ext cx="7453746" cy="4969164"/>
          </a:xfrm>
          <a:prstGeom prst="rect">
            <a:avLst/>
          </a:prstGeom>
        </p:spPr>
      </p:pic>
      <p:sp>
        <p:nvSpPr>
          <p:cNvPr id="39" name="Rectangle 38">
            <a:extLst>
              <a:ext uri="{FF2B5EF4-FFF2-40B4-BE49-F238E27FC236}">
                <a16:creationId xmlns:a16="http://schemas.microsoft.com/office/drawing/2014/main" id="{25F5E3C6-A9A4-7843-B24A-81CCCEFFE20A}"/>
              </a:ext>
            </a:extLst>
          </p:cNvPr>
          <p:cNvSpPr/>
          <p:nvPr/>
        </p:nvSpPr>
        <p:spPr>
          <a:xfrm flipH="1">
            <a:off x="0" y="0"/>
            <a:ext cx="12192000" cy="6858000"/>
          </a:xfrm>
          <a:prstGeom prst="rect">
            <a:avLst/>
          </a:prstGeom>
          <a:gradFill flip="none" rotWithShape="1">
            <a:gsLst>
              <a:gs pos="0">
                <a:srgbClr val="05336E">
                  <a:alpha val="47843"/>
                </a:srgbClr>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TextBox 59">
            <a:extLst>
              <a:ext uri="{FF2B5EF4-FFF2-40B4-BE49-F238E27FC236}">
                <a16:creationId xmlns:a16="http://schemas.microsoft.com/office/drawing/2014/main" id="{F837ED43-811A-E941-8F65-59330CF615B8}"/>
              </a:ext>
            </a:extLst>
          </p:cNvPr>
          <p:cNvSpPr txBox="1"/>
          <p:nvPr/>
        </p:nvSpPr>
        <p:spPr>
          <a:xfrm>
            <a:off x="352760" y="2900699"/>
            <a:ext cx="11559506" cy="1754326"/>
          </a:xfrm>
          <a:prstGeom prst="rect">
            <a:avLst/>
          </a:prstGeom>
          <a:noFill/>
        </p:spPr>
        <p:txBody>
          <a:bodyPr wrap="square" rtlCol="0" anchor="t">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En permanent </a:t>
            </a:r>
            <a:r>
              <a:rPr lang="sv-SE" sz="5400" b="1" dirty="0">
                <a:solidFill>
                  <a:srgbClr val="FDDF12"/>
                </a:solidFill>
                <a:latin typeface="Times New Roman" panose="02020603050405020304" pitchFamily="18" charset="0"/>
                <a:ea typeface="Cardo" panose="02020600000000000000" pitchFamily="18" charset="-79"/>
                <a:cs typeface="Times New Roman" panose="02020603050405020304" pitchFamily="18" charset="0"/>
              </a:rPr>
              <a:t>världsutställning för fossilfri teknik</a:t>
            </a:r>
            <a:endPar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endParaRP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pic>
        <p:nvPicPr>
          <p:cNvPr id="5" name="Graphic 4" descr="Marker">
            <a:extLst>
              <a:ext uri="{FF2B5EF4-FFF2-40B4-BE49-F238E27FC236}">
                <a16:creationId xmlns:a16="http://schemas.microsoft.com/office/drawing/2014/main" id="{8EB4D0AA-7823-CC4D-91FB-CD9A8009BC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9925" y="1498677"/>
            <a:ext cx="914400" cy="914400"/>
          </a:xfrm>
          <a:prstGeom prst="rect">
            <a:avLst/>
          </a:prstGeom>
        </p:spPr>
      </p:pic>
    </p:spTree>
    <p:extLst>
      <p:ext uri="{BB962C8B-B14F-4D97-AF65-F5344CB8AC3E}">
        <p14:creationId xmlns:p14="http://schemas.microsoft.com/office/powerpoint/2010/main" val="35956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A picture containing building&#10;&#10;Description automatically generated">
            <a:extLst>
              <a:ext uri="{FF2B5EF4-FFF2-40B4-BE49-F238E27FC236}">
                <a16:creationId xmlns:a16="http://schemas.microsoft.com/office/drawing/2014/main" id="{6E9627DF-FA15-3B4F-A0ED-A1D430E8DD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1364" y="35557"/>
            <a:ext cx="2996338" cy="6786886"/>
          </a:xfrm>
          <a:prstGeom prst="rect">
            <a:avLst/>
          </a:prstGeom>
        </p:spPr>
      </p:pic>
      <p:sp>
        <p:nvSpPr>
          <p:cNvPr id="60" name="TextBox 59">
            <a:extLst>
              <a:ext uri="{FF2B5EF4-FFF2-40B4-BE49-F238E27FC236}">
                <a16:creationId xmlns:a16="http://schemas.microsoft.com/office/drawing/2014/main" id="{F837ED43-811A-E941-8F65-59330CF615B8}"/>
              </a:ext>
            </a:extLst>
          </p:cNvPr>
          <p:cNvSpPr txBox="1"/>
          <p:nvPr/>
        </p:nvSpPr>
        <p:spPr>
          <a:xfrm>
            <a:off x="352760" y="627730"/>
            <a:ext cx="11559506" cy="923330"/>
          </a:xfrm>
          <a:prstGeom prst="rect">
            <a:avLst/>
          </a:prstGeom>
          <a:noFill/>
        </p:spPr>
        <p:txBody>
          <a:bodyPr wrap="square" rtlCol="0" anchor="t">
            <a:spAutoFit/>
          </a:bodyPr>
          <a:lstStyle/>
          <a:p>
            <a:pPr algn="ctr"/>
            <a:r>
              <a:rPr lang="sv-SE" sz="5400" b="1"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Från </a:t>
            </a:r>
            <a:r>
              <a:rPr lang="sv-SE" sz="5400" b="1" dirty="0" err="1">
                <a:solidFill>
                  <a:srgbClr val="333333"/>
                </a:solidFill>
                <a:latin typeface="Times New Roman" panose="02020603050405020304" pitchFamily="18" charset="0"/>
                <a:ea typeface="Cardo" panose="02020600000000000000" pitchFamily="18" charset="-79"/>
                <a:cs typeface="Times New Roman" panose="02020603050405020304" pitchFamily="18" charset="0"/>
              </a:rPr>
              <a:t>klimatpolitik</a:t>
            </a:r>
            <a:r>
              <a:rPr lang="sv-SE" sz="5400" b="1"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 till </a:t>
            </a:r>
            <a:r>
              <a:rPr lang="sv-SE" sz="5400" b="1" dirty="0">
                <a:solidFill>
                  <a:srgbClr val="4ABE6D"/>
                </a:solidFill>
                <a:latin typeface="Times New Roman" panose="02020603050405020304" pitchFamily="18" charset="0"/>
                <a:ea typeface="Cardo" panose="02020600000000000000" pitchFamily="18" charset="-79"/>
                <a:cs typeface="Times New Roman" panose="02020603050405020304" pitchFamily="18" charset="0"/>
              </a:rPr>
              <a:t>exportpolitik</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grpSp>
        <p:nvGrpSpPr>
          <p:cNvPr id="105" name="Group 104">
            <a:extLst>
              <a:ext uri="{FF2B5EF4-FFF2-40B4-BE49-F238E27FC236}">
                <a16:creationId xmlns:a16="http://schemas.microsoft.com/office/drawing/2014/main" id="{79B7655F-DD56-7840-8848-74247EFA4B01}"/>
              </a:ext>
            </a:extLst>
          </p:cNvPr>
          <p:cNvGrpSpPr/>
          <p:nvPr/>
        </p:nvGrpSpPr>
        <p:grpSpPr>
          <a:xfrm>
            <a:off x="2390071" y="4166495"/>
            <a:ext cx="2281276" cy="2258846"/>
            <a:chOff x="3965771" y="4166495"/>
            <a:chExt cx="2281276" cy="2258846"/>
          </a:xfrm>
        </p:grpSpPr>
        <p:pic>
          <p:nvPicPr>
            <p:cNvPr id="23" name="Picture 22">
              <a:extLst>
                <a:ext uri="{FF2B5EF4-FFF2-40B4-BE49-F238E27FC236}">
                  <a16:creationId xmlns:a16="http://schemas.microsoft.com/office/drawing/2014/main" id="{9D14D856-7AE2-ED4A-88BD-EF48B4EA0E4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400834" y="4166495"/>
              <a:ext cx="1413717" cy="1412897"/>
            </a:xfrm>
            <a:custGeom>
              <a:avLst/>
              <a:gdLst>
                <a:gd name="connsiteX0" fmla="*/ 794947 w 1627322"/>
                <a:gd name="connsiteY0" fmla="*/ 0 h 1626377"/>
                <a:gd name="connsiteX1" fmla="*/ 832376 w 1627322"/>
                <a:gd name="connsiteY1" fmla="*/ 0 h 1626377"/>
                <a:gd name="connsiteX2" fmla="*/ 896853 w 1627322"/>
                <a:gd name="connsiteY2" fmla="*/ 3256 h 1626377"/>
                <a:gd name="connsiteX3" fmla="*/ 1627322 w 1627322"/>
                <a:gd name="connsiteY3" fmla="*/ 812716 h 1626377"/>
                <a:gd name="connsiteX4" fmla="*/ 813661 w 1627322"/>
                <a:gd name="connsiteY4" fmla="*/ 1626377 h 1626377"/>
                <a:gd name="connsiteX5" fmla="*/ 0 w 1627322"/>
                <a:gd name="connsiteY5" fmla="*/ 812716 h 1626377"/>
                <a:gd name="connsiteX6" fmla="*/ 730469 w 1627322"/>
                <a:gd name="connsiteY6" fmla="*/ 3256 h 162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7322" h="1626377">
                  <a:moveTo>
                    <a:pt x="794947" y="0"/>
                  </a:moveTo>
                  <a:lnTo>
                    <a:pt x="832376" y="0"/>
                  </a:lnTo>
                  <a:lnTo>
                    <a:pt x="896853" y="3256"/>
                  </a:lnTo>
                  <a:cubicBezTo>
                    <a:pt x="1307147" y="44924"/>
                    <a:pt x="1627322" y="391429"/>
                    <a:pt x="1627322" y="812716"/>
                  </a:cubicBezTo>
                  <a:cubicBezTo>
                    <a:pt x="1627322" y="1262089"/>
                    <a:pt x="1263034" y="1626377"/>
                    <a:pt x="813661" y="1626377"/>
                  </a:cubicBezTo>
                  <a:cubicBezTo>
                    <a:pt x="364288" y="1626377"/>
                    <a:pt x="0" y="1262089"/>
                    <a:pt x="0" y="812716"/>
                  </a:cubicBezTo>
                  <a:cubicBezTo>
                    <a:pt x="0" y="391429"/>
                    <a:pt x="320175" y="44924"/>
                    <a:pt x="730469" y="3256"/>
                  </a:cubicBezTo>
                  <a:close/>
                </a:path>
              </a:pathLst>
            </a:custGeom>
            <a:ln w="38100">
              <a:solidFill>
                <a:srgbClr val="494F8F"/>
              </a:solidFill>
            </a:ln>
            <a:effectLst/>
          </p:spPr>
        </p:pic>
        <p:sp>
          <p:nvSpPr>
            <p:cNvPr id="77" name="TextBox 76">
              <a:extLst>
                <a:ext uri="{FF2B5EF4-FFF2-40B4-BE49-F238E27FC236}">
                  <a16:creationId xmlns:a16="http://schemas.microsoft.com/office/drawing/2014/main" id="{1057DE08-B3B6-3E4C-AA60-4F29F6EEF656}"/>
                </a:ext>
              </a:extLst>
            </p:cNvPr>
            <p:cNvSpPr txBox="1"/>
            <p:nvPr/>
          </p:nvSpPr>
          <p:spPr>
            <a:xfrm>
              <a:off x="3965771" y="5717455"/>
              <a:ext cx="2281276" cy="707886"/>
            </a:xfrm>
            <a:prstGeom prst="rect">
              <a:avLst/>
            </a:prstGeom>
            <a:noFill/>
          </p:spPr>
          <p:txBody>
            <a:bodyPr wrap="square" rtlCol="0" anchor="t">
              <a:spAutoFit/>
            </a:bodyPr>
            <a:lstStyle/>
            <a:p>
              <a:pPr algn="ctr"/>
              <a:r>
                <a:rPr lang="sv-SE" sz="2000" dirty="0" err="1">
                  <a:solidFill>
                    <a:srgbClr val="333333"/>
                  </a:solidFill>
                  <a:latin typeface="Times New Roman" panose="02020603050405020304" pitchFamily="18" charset="0"/>
                  <a:ea typeface="Cardo" panose="02020600000000000000" pitchFamily="18" charset="-79"/>
                  <a:cs typeface="Times New Roman" panose="02020603050405020304" pitchFamily="18" charset="0"/>
                </a:rPr>
                <a:t>Elbussar</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Göteborg</a:t>
              </a:r>
            </a:p>
          </p:txBody>
        </p:sp>
      </p:grpSp>
      <p:grpSp>
        <p:nvGrpSpPr>
          <p:cNvPr id="100" name="Group 99">
            <a:extLst>
              <a:ext uri="{FF2B5EF4-FFF2-40B4-BE49-F238E27FC236}">
                <a16:creationId xmlns:a16="http://schemas.microsoft.com/office/drawing/2014/main" id="{8C3DB64D-E12B-954F-A41A-F17C125D8A5D}"/>
              </a:ext>
            </a:extLst>
          </p:cNvPr>
          <p:cNvGrpSpPr/>
          <p:nvPr/>
        </p:nvGrpSpPr>
        <p:grpSpPr>
          <a:xfrm>
            <a:off x="352760" y="1740285"/>
            <a:ext cx="2281276" cy="2259360"/>
            <a:chOff x="1928460" y="1740285"/>
            <a:chExt cx="2281276" cy="2259360"/>
          </a:xfrm>
        </p:grpSpPr>
        <p:sp>
          <p:nvSpPr>
            <p:cNvPr id="79" name="TextBox 78">
              <a:extLst>
                <a:ext uri="{FF2B5EF4-FFF2-40B4-BE49-F238E27FC236}">
                  <a16:creationId xmlns:a16="http://schemas.microsoft.com/office/drawing/2014/main" id="{C0AD1712-5F2C-714E-B10E-FB689EAD01CE}"/>
                </a:ext>
              </a:extLst>
            </p:cNvPr>
            <p:cNvSpPr txBox="1"/>
            <p:nvPr/>
          </p:nvSpPr>
          <p:spPr>
            <a:xfrm>
              <a:off x="1928460" y="3291759"/>
              <a:ext cx="2281276" cy="707886"/>
            </a:xfrm>
            <a:prstGeom prst="rect">
              <a:avLst/>
            </a:prstGeom>
            <a:noFill/>
          </p:spPr>
          <p:txBody>
            <a:bodyPr wrap="square" rtlCol="0" anchor="t">
              <a:no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Fossilfritt stål</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Luleå</a:t>
              </a:r>
            </a:p>
          </p:txBody>
        </p:sp>
        <p:pic>
          <p:nvPicPr>
            <p:cNvPr id="86" name="Picture 85">
              <a:extLst>
                <a:ext uri="{FF2B5EF4-FFF2-40B4-BE49-F238E27FC236}">
                  <a16:creationId xmlns:a16="http://schemas.microsoft.com/office/drawing/2014/main" id="{EE964D2F-31D1-5F49-B686-5D70DF0D975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360956" y="1740285"/>
              <a:ext cx="1416284" cy="1413412"/>
            </a:xfrm>
            <a:custGeom>
              <a:avLst/>
              <a:gdLst>
                <a:gd name="connsiteX0" fmla="*/ 708142 w 1416284"/>
                <a:gd name="connsiteY0" fmla="*/ 0 h 1413412"/>
                <a:gd name="connsiteX1" fmla="*/ 1416284 w 1416284"/>
                <a:gd name="connsiteY1" fmla="*/ 706706 h 1413412"/>
                <a:gd name="connsiteX2" fmla="*/ 708142 w 1416284"/>
                <a:gd name="connsiteY2" fmla="*/ 1413412 h 1413412"/>
                <a:gd name="connsiteX3" fmla="*/ 0 w 1416284"/>
                <a:gd name="connsiteY3" fmla="*/ 706706 h 1413412"/>
                <a:gd name="connsiteX4" fmla="*/ 708142 w 1416284"/>
                <a:gd name="connsiteY4" fmla="*/ 0 h 14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284" h="1413412">
                  <a:moveTo>
                    <a:pt x="708142" y="0"/>
                  </a:moveTo>
                  <a:cubicBezTo>
                    <a:pt x="1099238" y="0"/>
                    <a:pt x="1416284" y="316403"/>
                    <a:pt x="1416284" y="706706"/>
                  </a:cubicBezTo>
                  <a:cubicBezTo>
                    <a:pt x="1416284" y="1097009"/>
                    <a:pt x="1099238" y="1413412"/>
                    <a:pt x="708142" y="1413412"/>
                  </a:cubicBezTo>
                  <a:cubicBezTo>
                    <a:pt x="317046" y="1413412"/>
                    <a:pt x="0" y="1097009"/>
                    <a:pt x="0" y="706706"/>
                  </a:cubicBezTo>
                  <a:cubicBezTo>
                    <a:pt x="0" y="316403"/>
                    <a:pt x="317046" y="0"/>
                    <a:pt x="708142" y="0"/>
                  </a:cubicBezTo>
                  <a:close/>
                </a:path>
              </a:pathLst>
            </a:custGeom>
            <a:ln w="38100">
              <a:solidFill>
                <a:srgbClr val="FDDF12"/>
              </a:solidFill>
            </a:ln>
          </p:spPr>
        </p:pic>
      </p:grpSp>
      <p:grpSp>
        <p:nvGrpSpPr>
          <p:cNvPr id="101" name="Group 100">
            <a:extLst>
              <a:ext uri="{FF2B5EF4-FFF2-40B4-BE49-F238E27FC236}">
                <a16:creationId xmlns:a16="http://schemas.microsoft.com/office/drawing/2014/main" id="{610D95F8-B0AC-D04F-BBE6-32B9C250BDF3}"/>
              </a:ext>
            </a:extLst>
          </p:cNvPr>
          <p:cNvGrpSpPr/>
          <p:nvPr/>
        </p:nvGrpSpPr>
        <p:grpSpPr>
          <a:xfrm>
            <a:off x="2398536" y="1720392"/>
            <a:ext cx="2281276" cy="2279253"/>
            <a:chOff x="3974236" y="1720392"/>
            <a:chExt cx="2281276" cy="2279253"/>
          </a:xfrm>
        </p:grpSpPr>
        <p:sp>
          <p:nvSpPr>
            <p:cNvPr id="82" name="TextBox 81">
              <a:extLst>
                <a:ext uri="{FF2B5EF4-FFF2-40B4-BE49-F238E27FC236}">
                  <a16:creationId xmlns:a16="http://schemas.microsoft.com/office/drawing/2014/main" id="{596A2C1B-6F53-A44A-AD57-86C68B81C515}"/>
                </a:ext>
              </a:extLst>
            </p:cNvPr>
            <p:cNvSpPr txBox="1"/>
            <p:nvPr/>
          </p:nvSpPr>
          <p:spPr>
            <a:xfrm>
              <a:off x="3974236" y="3291759"/>
              <a:ext cx="2281276" cy="707886"/>
            </a:xfrm>
            <a:prstGeom prst="rect">
              <a:avLst/>
            </a:prstGeom>
            <a:noFill/>
          </p:spPr>
          <p:txBody>
            <a:bodyPr wrap="square" rtlCol="0" anchor="t">
              <a:no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Batterifabrik</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Skellefteå</a:t>
              </a:r>
            </a:p>
          </p:txBody>
        </p:sp>
        <p:pic>
          <p:nvPicPr>
            <p:cNvPr id="88" name="Picture 87">
              <a:extLst>
                <a:ext uri="{FF2B5EF4-FFF2-40B4-BE49-F238E27FC236}">
                  <a16:creationId xmlns:a16="http://schemas.microsoft.com/office/drawing/2014/main" id="{D479920D-6023-5749-B8E2-0E8A9B57840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406733" y="1720392"/>
              <a:ext cx="1416284" cy="1413412"/>
            </a:xfrm>
            <a:custGeom>
              <a:avLst/>
              <a:gdLst>
                <a:gd name="connsiteX0" fmla="*/ 708142 w 1416284"/>
                <a:gd name="connsiteY0" fmla="*/ 0 h 1413412"/>
                <a:gd name="connsiteX1" fmla="*/ 1416284 w 1416284"/>
                <a:gd name="connsiteY1" fmla="*/ 706706 h 1413412"/>
                <a:gd name="connsiteX2" fmla="*/ 708142 w 1416284"/>
                <a:gd name="connsiteY2" fmla="*/ 1413412 h 1413412"/>
                <a:gd name="connsiteX3" fmla="*/ 0 w 1416284"/>
                <a:gd name="connsiteY3" fmla="*/ 706706 h 1413412"/>
                <a:gd name="connsiteX4" fmla="*/ 708142 w 1416284"/>
                <a:gd name="connsiteY4" fmla="*/ 0 h 14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284" h="1413412">
                  <a:moveTo>
                    <a:pt x="708142" y="0"/>
                  </a:moveTo>
                  <a:cubicBezTo>
                    <a:pt x="1099238" y="0"/>
                    <a:pt x="1416284" y="316403"/>
                    <a:pt x="1416284" y="706706"/>
                  </a:cubicBezTo>
                  <a:cubicBezTo>
                    <a:pt x="1416284" y="1097009"/>
                    <a:pt x="1099238" y="1413412"/>
                    <a:pt x="708142" y="1413412"/>
                  </a:cubicBezTo>
                  <a:cubicBezTo>
                    <a:pt x="317046" y="1413412"/>
                    <a:pt x="0" y="1097009"/>
                    <a:pt x="0" y="706706"/>
                  </a:cubicBezTo>
                  <a:cubicBezTo>
                    <a:pt x="0" y="316403"/>
                    <a:pt x="317046" y="0"/>
                    <a:pt x="708142" y="0"/>
                  </a:cubicBezTo>
                  <a:close/>
                </a:path>
              </a:pathLst>
            </a:custGeom>
            <a:ln w="34925">
              <a:solidFill>
                <a:srgbClr val="4ABE6D"/>
              </a:solidFill>
            </a:ln>
          </p:spPr>
        </p:pic>
      </p:grpSp>
      <p:grpSp>
        <p:nvGrpSpPr>
          <p:cNvPr id="102" name="Group 101">
            <a:extLst>
              <a:ext uri="{FF2B5EF4-FFF2-40B4-BE49-F238E27FC236}">
                <a16:creationId xmlns:a16="http://schemas.microsoft.com/office/drawing/2014/main" id="{51228542-1B11-7541-AAB5-9213DEB7BFC8}"/>
              </a:ext>
            </a:extLst>
          </p:cNvPr>
          <p:cNvGrpSpPr/>
          <p:nvPr/>
        </p:nvGrpSpPr>
        <p:grpSpPr>
          <a:xfrm>
            <a:off x="4444312" y="1720392"/>
            <a:ext cx="2281276" cy="2279253"/>
            <a:chOff x="6020012" y="1720392"/>
            <a:chExt cx="2281276" cy="2279253"/>
          </a:xfrm>
        </p:grpSpPr>
        <p:sp>
          <p:nvSpPr>
            <p:cNvPr id="83" name="TextBox 82">
              <a:extLst>
                <a:ext uri="{FF2B5EF4-FFF2-40B4-BE49-F238E27FC236}">
                  <a16:creationId xmlns:a16="http://schemas.microsoft.com/office/drawing/2014/main" id="{C0AC1608-126A-B349-A477-3B95EE99712B}"/>
                </a:ext>
              </a:extLst>
            </p:cNvPr>
            <p:cNvSpPr txBox="1"/>
            <p:nvPr/>
          </p:nvSpPr>
          <p:spPr>
            <a:xfrm>
              <a:off x="6020012" y="3291759"/>
              <a:ext cx="2281276" cy="707886"/>
            </a:xfrm>
            <a:prstGeom prst="rect">
              <a:avLst/>
            </a:prstGeom>
            <a:noFill/>
          </p:spPr>
          <p:txBody>
            <a:bodyPr wrap="square" rtlCol="0" anchor="t">
              <a:no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Bioraffinaderi</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Timrå</a:t>
              </a:r>
            </a:p>
          </p:txBody>
        </p:sp>
        <p:pic>
          <p:nvPicPr>
            <p:cNvPr id="90" name="Picture 89">
              <a:extLst>
                <a:ext uri="{FF2B5EF4-FFF2-40B4-BE49-F238E27FC236}">
                  <a16:creationId xmlns:a16="http://schemas.microsoft.com/office/drawing/2014/main" id="{E58A4CE9-976F-964B-883C-5030878F6F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2509" y="1720392"/>
              <a:ext cx="1416284" cy="1406774"/>
            </a:xfrm>
            <a:custGeom>
              <a:avLst/>
              <a:gdLst>
                <a:gd name="connsiteX0" fmla="*/ 708142 w 1416284"/>
                <a:gd name="connsiteY0" fmla="*/ 0 h 1406774"/>
                <a:gd name="connsiteX1" fmla="*/ 1416284 w 1416284"/>
                <a:gd name="connsiteY1" fmla="*/ 706706 h 1406774"/>
                <a:gd name="connsiteX2" fmla="*/ 850858 w 1416284"/>
                <a:gd name="connsiteY2" fmla="*/ 1399054 h 1406774"/>
                <a:gd name="connsiteX3" fmla="*/ 774124 w 1416284"/>
                <a:gd name="connsiteY3" fmla="*/ 1406774 h 1406774"/>
                <a:gd name="connsiteX4" fmla="*/ 642161 w 1416284"/>
                <a:gd name="connsiteY4" fmla="*/ 1406774 h 1406774"/>
                <a:gd name="connsiteX5" fmla="*/ 565427 w 1416284"/>
                <a:gd name="connsiteY5" fmla="*/ 1399054 h 1406774"/>
                <a:gd name="connsiteX6" fmla="*/ 0 w 1416284"/>
                <a:gd name="connsiteY6" fmla="*/ 706706 h 1406774"/>
                <a:gd name="connsiteX7" fmla="*/ 708142 w 1416284"/>
                <a:gd name="connsiteY7" fmla="*/ 0 h 14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6284" h="1406774">
                  <a:moveTo>
                    <a:pt x="708142" y="0"/>
                  </a:moveTo>
                  <a:cubicBezTo>
                    <a:pt x="1099238" y="0"/>
                    <a:pt x="1416284" y="316403"/>
                    <a:pt x="1416284" y="706706"/>
                  </a:cubicBezTo>
                  <a:cubicBezTo>
                    <a:pt x="1416284" y="1048221"/>
                    <a:pt x="1173546" y="1333157"/>
                    <a:pt x="850858" y="1399054"/>
                  </a:cubicBezTo>
                  <a:lnTo>
                    <a:pt x="774124" y="1406774"/>
                  </a:lnTo>
                  <a:lnTo>
                    <a:pt x="642161" y="1406774"/>
                  </a:lnTo>
                  <a:lnTo>
                    <a:pt x="565427" y="1399054"/>
                  </a:lnTo>
                  <a:cubicBezTo>
                    <a:pt x="242739" y="1333157"/>
                    <a:pt x="0" y="1048221"/>
                    <a:pt x="0" y="706706"/>
                  </a:cubicBezTo>
                  <a:cubicBezTo>
                    <a:pt x="0" y="316403"/>
                    <a:pt x="317046" y="0"/>
                    <a:pt x="708142" y="0"/>
                  </a:cubicBezTo>
                  <a:close/>
                </a:path>
              </a:pathLst>
            </a:custGeom>
            <a:ln w="38100">
              <a:solidFill>
                <a:srgbClr val="509FD5"/>
              </a:solidFill>
            </a:ln>
            <a:effectLst/>
          </p:spPr>
        </p:pic>
      </p:grpSp>
      <p:grpSp>
        <p:nvGrpSpPr>
          <p:cNvPr id="103" name="Group 102">
            <a:extLst>
              <a:ext uri="{FF2B5EF4-FFF2-40B4-BE49-F238E27FC236}">
                <a16:creationId xmlns:a16="http://schemas.microsoft.com/office/drawing/2014/main" id="{B1880A93-9003-2645-A847-F93BDE0DD613}"/>
              </a:ext>
            </a:extLst>
          </p:cNvPr>
          <p:cNvGrpSpPr/>
          <p:nvPr/>
        </p:nvGrpSpPr>
        <p:grpSpPr>
          <a:xfrm>
            <a:off x="6490088" y="1722576"/>
            <a:ext cx="2281276" cy="2277069"/>
            <a:chOff x="8065788" y="1722576"/>
            <a:chExt cx="2281276" cy="2277069"/>
          </a:xfrm>
        </p:grpSpPr>
        <p:sp>
          <p:nvSpPr>
            <p:cNvPr id="84" name="TextBox 83">
              <a:extLst>
                <a:ext uri="{FF2B5EF4-FFF2-40B4-BE49-F238E27FC236}">
                  <a16:creationId xmlns:a16="http://schemas.microsoft.com/office/drawing/2014/main" id="{16407FE4-ED66-9D45-BC9E-B4E92C0AA7BB}"/>
                </a:ext>
              </a:extLst>
            </p:cNvPr>
            <p:cNvSpPr txBox="1"/>
            <p:nvPr/>
          </p:nvSpPr>
          <p:spPr>
            <a:xfrm>
              <a:off x="8065788" y="3291759"/>
              <a:ext cx="2281276" cy="707886"/>
            </a:xfrm>
            <a:prstGeom prst="rect">
              <a:avLst/>
            </a:prstGeom>
            <a:noFill/>
          </p:spPr>
          <p:txBody>
            <a:bodyPr wrap="square" rtlCol="0" anchor="t">
              <a:no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El-väg</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Gävleborg</a:t>
              </a:r>
            </a:p>
          </p:txBody>
        </p:sp>
        <p:pic>
          <p:nvPicPr>
            <p:cNvPr id="92" name="Picture 91">
              <a:extLst>
                <a:ext uri="{FF2B5EF4-FFF2-40B4-BE49-F238E27FC236}">
                  <a16:creationId xmlns:a16="http://schemas.microsoft.com/office/drawing/2014/main" id="{99FF41E1-A0AA-8B41-8E83-CF31A264952F}"/>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8498285" y="1722576"/>
              <a:ext cx="1416284" cy="1411229"/>
            </a:xfrm>
            <a:custGeom>
              <a:avLst/>
              <a:gdLst>
                <a:gd name="connsiteX0" fmla="*/ 686443 w 1416284"/>
                <a:gd name="connsiteY0" fmla="*/ 0 h 1411229"/>
                <a:gd name="connsiteX1" fmla="*/ 729841 w 1416284"/>
                <a:gd name="connsiteY1" fmla="*/ 0 h 1411229"/>
                <a:gd name="connsiteX2" fmla="*/ 850857 w 1416284"/>
                <a:gd name="connsiteY2" fmla="*/ 12175 h 1411229"/>
                <a:gd name="connsiteX3" fmla="*/ 1416284 w 1416284"/>
                <a:gd name="connsiteY3" fmla="*/ 704523 h 1411229"/>
                <a:gd name="connsiteX4" fmla="*/ 708142 w 1416284"/>
                <a:gd name="connsiteY4" fmla="*/ 1411229 h 1411229"/>
                <a:gd name="connsiteX5" fmla="*/ 0 w 1416284"/>
                <a:gd name="connsiteY5" fmla="*/ 704523 h 1411229"/>
                <a:gd name="connsiteX6" fmla="*/ 565427 w 1416284"/>
                <a:gd name="connsiteY6" fmla="*/ 12175 h 141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284" h="1411229">
                  <a:moveTo>
                    <a:pt x="686443" y="0"/>
                  </a:moveTo>
                  <a:lnTo>
                    <a:pt x="729841" y="0"/>
                  </a:lnTo>
                  <a:lnTo>
                    <a:pt x="850857" y="12175"/>
                  </a:lnTo>
                  <a:cubicBezTo>
                    <a:pt x="1173546" y="78073"/>
                    <a:pt x="1416284" y="363008"/>
                    <a:pt x="1416284" y="704523"/>
                  </a:cubicBezTo>
                  <a:cubicBezTo>
                    <a:pt x="1416284" y="1094826"/>
                    <a:pt x="1099238" y="1411229"/>
                    <a:pt x="708142" y="1411229"/>
                  </a:cubicBezTo>
                  <a:cubicBezTo>
                    <a:pt x="317046" y="1411229"/>
                    <a:pt x="0" y="1094826"/>
                    <a:pt x="0" y="704523"/>
                  </a:cubicBezTo>
                  <a:cubicBezTo>
                    <a:pt x="0" y="363008"/>
                    <a:pt x="242738" y="78073"/>
                    <a:pt x="565427" y="12175"/>
                  </a:cubicBezTo>
                  <a:close/>
                </a:path>
              </a:pathLst>
            </a:custGeom>
            <a:ln w="38100">
              <a:solidFill>
                <a:srgbClr val="333333"/>
              </a:solidFill>
            </a:ln>
            <a:effectLst/>
          </p:spPr>
        </p:pic>
      </p:grpSp>
      <p:grpSp>
        <p:nvGrpSpPr>
          <p:cNvPr id="107" name="Group 106">
            <a:extLst>
              <a:ext uri="{FF2B5EF4-FFF2-40B4-BE49-F238E27FC236}">
                <a16:creationId xmlns:a16="http://schemas.microsoft.com/office/drawing/2014/main" id="{082D01A9-367E-A94E-9333-6F8AAA0BA1B6}"/>
              </a:ext>
            </a:extLst>
          </p:cNvPr>
          <p:cNvGrpSpPr/>
          <p:nvPr/>
        </p:nvGrpSpPr>
        <p:grpSpPr>
          <a:xfrm>
            <a:off x="6293092" y="4165981"/>
            <a:ext cx="2675270" cy="2259360"/>
            <a:chOff x="7868792" y="4165981"/>
            <a:chExt cx="2675270" cy="2259360"/>
          </a:xfrm>
        </p:grpSpPr>
        <p:sp>
          <p:nvSpPr>
            <p:cNvPr id="81" name="TextBox 80">
              <a:extLst>
                <a:ext uri="{FF2B5EF4-FFF2-40B4-BE49-F238E27FC236}">
                  <a16:creationId xmlns:a16="http://schemas.microsoft.com/office/drawing/2014/main" id="{5E863DDF-EA39-E54B-85C4-D5B19DE0C028}"/>
                </a:ext>
              </a:extLst>
            </p:cNvPr>
            <p:cNvSpPr txBox="1"/>
            <p:nvPr/>
          </p:nvSpPr>
          <p:spPr>
            <a:xfrm>
              <a:off x="7868792" y="5717455"/>
              <a:ext cx="2675270" cy="707886"/>
            </a:xfrm>
            <a:prstGeom prst="rect">
              <a:avLst/>
            </a:prstGeom>
            <a:noFill/>
          </p:spPr>
          <p:txBody>
            <a:bodyPr wrap="square" rtlCol="0" anchor="t">
              <a:sp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Etanolarena</a:t>
              </a:r>
            </a:p>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Norrköping</a:t>
              </a:r>
            </a:p>
          </p:txBody>
        </p:sp>
        <p:pic>
          <p:nvPicPr>
            <p:cNvPr id="94" name="Picture 93">
              <a:extLst>
                <a:ext uri="{FF2B5EF4-FFF2-40B4-BE49-F238E27FC236}">
                  <a16:creationId xmlns:a16="http://schemas.microsoft.com/office/drawing/2014/main" id="{91760AE2-79D7-8C4D-9B7E-C9B5704CA25D}"/>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8498285" y="4165981"/>
              <a:ext cx="1416284" cy="1413412"/>
            </a:xfrm>
            <a:custGeom>
              <a:avLst/>
              <a:gdLst>
                <a:gd name="connsiteX0" fmla="*/ 708142 w 1416284"/>
                <a:gd name="connsiteY0" fmla="*/ 0 h 1413412"/>
                <a:gd name="connsiteX1" fmla="*/ 1416284 w 1416284"/>
                <a:gd name="connsiteY1" fmla="*/ 706706 h 1413412"/>
                <a:gd name="connsiteX2" fmla="*/ 708142 w 1416284"/>
                <a:gd name="connsiteY2" fmla="*/ 1413412 h 1413412"/>
                <a:gd name="connsiteX3" fmla="*/ 0 w 1416284"/>
                <a:gd name="connsiteY3" fmla="*/ 706706 h 1413412"/>
                <a:gd name="connsiteX4" fmla="*/ 708142 w 1416284"/>
                <a:gd name="connsiteY4" fmla="*/ 0 h 14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284" h="1413412">
                  <a:moveTo>
                    <a:pt x="708142" y="0"/>
                  </a:moveTo>
                  <a:cubicBezTo>
                    <a:pt x="1099238" y="0"/>
                    <a:pt x="1416284" y="316403"/>
                    <a:pt x="1416284" y="706706"/>
                  </a:cubicBezTo>
                  <a:cubicBezTo>
                    <a:pt x="1416284" y="1097009"/>
                    <a:pt x="1099238" y="1413412"/>
                    <a:pt x="708142" y="1413412"/>
                  </a:cubicBezTo>
                  <a:cubicBezTo>
                    <a:pt x="317046" y="1413412"/>
                    <a:pt x="0" y="1097009"/>
                    <a:pt x="0" y="706706"/>
                  </a:cubicBezTo>
                  <a:cubicBezTo>
                    <a:pt x="0" y="316403"/>
                    <a:pt x="317046" y="0"/>
                    <a:pt x="708142" y="0"/>
                  </a:cubicBezTo>
                  <a:close/>
                </a:path>
              </a:pathLst>
            </a:custGeom>
            <a:ln w="38100">
              <a:solidFill>
                <a:srgbClr val="4ABE6D"/>
              </a:solidFill>
            </a:ln>
            <a:effectLst/>
          </p:spPr>
        </p:pic>
      </p:grpSp>
      <p:grpSp>
        <p:nvGrpSpPr>
          <p:cNvPr id="104" name="Group 103">
            <a:extLst>
              <a:ext uri="{FF2B5EF4-FFF2-40B4-BE49-F238E27FC236}">
                <a16:creationId xmlns:a16="http://schemas.microsoft.com/office/drawing/2014/main" id="{1A808E64-322A-9B4E-994E-886E66421E69}"/>
              </a:ext>
            </a:extLst>
          </p:cNvPr>
          <p:cNvGrpSpPr/>
          <p:nvPr/>
        </p:nvGrpSpPr>
        <p:grpSpPr>
          <a:xfrm>
            <a:off x="352760" y="4165981"/>
            <a:ext cx="2281276" cy="2259360"/>
            <a:chOff x="1928460" y="4165981"/>
            <a:chExt cx="2281276" cy="2259360"/>
          </a:xfrm>
        </p:grpSpPr>
        <p:sp>
          <p:nvSpPr>
            <p:cNvPr id="78" name="TextBox 77">
              <a:extLst>
                <a:ext uri="{FF2B5EF4-FFF2-40B4-BE49-F238E27FC236}">
                  <a16:creationId xmlns:a16="http://schemas.microsoft.com/office/drawing/2014/main" id="{BC06DEDC-F68E-AE4B-B8CD-8716435E2E15}"/>
                </a:ext>
              </a:extLst>
            </p:cNvPr>
            <p:cNvSpPr txBox="1"/>
            <p:nvPr/>
          </p:nvSpPr>
          <p:spPr>
            <a:xfrm>
              <a:off x="1928460" y="5717455"/>
              <a:ext cx="2281276" cy="707886"/>
            </a:xfrm>
            <a:prstGeom prst="rect">
              <a:avLst/>
            </a:prstGeom>
            <a:noFill/>
          </p:spPr>
          <p:txBody>
            <a:bodyPr wrap="square" rtlCol="0" anchor="t">
              <a:sp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Flytande biogas</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Kalmar</a:t>
              </a:r>
            </a:p>
          </p:txBody>
        </p:sp>
        <p:pic>
          <p:nvPicPr>
            <p:cNvPr id="97" name="Picture 96">
              <a:extLst>
                <a:ext uri="{FF2B5EF4-FFF2-40B4-BE49-F238E27FC236}">
                  <a16:creationId xmlns:a16="http://schemas.microsoft.com/office/drawing/2014/main" id="{2A369102-40DC-5346-BB74-9B8401EBEC2D}"/>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2360957" y="4165981"/>
              <a:ext cx="1416284" cy="1413412"/>
            </a:xfrm>
            <a:custGeom>
              <a:avLst/>
              <a:gdLst>
                <a:gd name="connsiteX0" fmla="*/ 708142 w 1416284"/>
                <a:gd name="connsiteY0" fmla="*/ 0 h 1413412"/>
                <a:gd name="connsiteX1" fmla="*/ 1416284 w 1416284"/>
                <a:gd name="connsiteY1" fmla="*/ 706706 h 1413412"/>
                <a:gd name="connsiteX2" fmla="*/ 708142 w 1416284"/>
                <a:gd name="connsiteY2" fmla="*/ 1413412 h 1413412"/>
                <a:gd name="connsiteX3" fmla="*/ 0 w 1416284"/>
                <a:gd name="connsiteY3" fmla="*/ 706706 h 1413412"/>
                <a:gd name="connsiteX4" fmla="*/ 708142 w 1416284"/>
                <a:gd name="connsiteY4" fmla="*/ 0 h 14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284" h="1413412">
                  <a:moveTo>
                    <a:pt x="708142" y="0"/>
                  </a:moveTo>
                  <a:cubicBezTo>
                    <a:pt x="1099238" y="0"/>
                    <a:pt x="1416284" y="316403"/>
                    <a:pt x="1416284" y="706706"/>
                  </a:cubicBezTo>
                  <a:cubicBezTo>
                    <a:pt x="1416284" y="1097009"/>
                    <a:pt x="1099238" y="1413412"/>
                    <a:pt x="708142" y="1413412"/>
                  </a:cubicBezTo>
                  <a:cubicBezTo>
                    <a:pt x="317046" y="1413412"/>
                    <a:pt x="0" y="1097009"/>
                    <a:pt x="0" y="706706"/>
                  </a:cubicBezTo>
                  <a:cubicBezTo>
                    <a:pt x="0" y="316403"/>
                    <a:pt x="317046" y="0"/>
                    <a:pt x="708142" y="0"/>
                  </a:cubicBezTo>
                  <a:close/>
                </a:path>
              </a:pathLst>
            </a:custGeom>
            <a:ln w="38100">
              <a:solidFill>
                <a:srgbClr val="A12D24"/>
              </a:solidFill>
            </a:ln>
            <a:effectLst/>
          </p:spPr>
        </p:pic>
      </p:grpSp>
      <p:grpSp>
        <p:nvGrpSpPr>
          <p:cNvPr id="106" name="Group 105">
            <a:extLst>
              <a:ext uri="{FF2B5EF4-FFF2-40B4-BE49-F238E27FC236}">
                <a16:creationId xmlns:a16="http://schemas.microsoft.com/office/drawing/2014/main" id="{076342CC-E5D2-484F-90BC-40354D050837}"/>
              </a:ext>
            </a:extLst>
          </p:cNvPr>
          <p:cNvGrpSpPr/>
          <p:nvPr/>
        </p:nvGrpSpPr>
        <p:grpSpPr>
          <a:xfrm>
            <a:off x="4247315" y="4165981"/>
            <a:ext cx="2675270" cy="2259360"/>
            <a:chOff x="5823015" y="4165981"/>
            <a:chExt cx="2675270" cy="2259360"/>
          </a:xfrm>
        </p:grpSpPr>
        <p:sp>
          <p:nvSpPr>
            <p:cNvPr id="80" name="TextBox 79">
              <a:extLst>
                <a:ext uri="{FF2B5EF4-FFF2-40B4-BE49-F238E27FC236}">
                  <a16:creationId xmlns:a16="http://schemas.microsoft.com/office/drawing/2014/main" id="{7B79126D-8CF4-424D-BE7E-FAF34473DA14}"/>
                </a:ext>
              </a:extLst>
            </p:cNvPr>
            <p:cNvSpPr txBox="1"/>
            <p:nvPr/>
          </p:nvSpPr>
          <p:spPr>
            <a:xfrm>
              <a:off x="5823015" y="5717455"/>
              <a:ext cx="2675270" cy="707886"/>
            </a:xfrm>
            <a:prstGeom prst="rect">
              <a:avLst/>
            </a:prstGeom>
            <a:noFill/>
          </p:spPr>
          <p:txBody>
            <a:bodyPr wrap="square" rtlCol="0" anchor="t">
              <a:spAutoFit/>
            </a:bodyPr>
            <a:lstStyle/>
            <a:p>
              <a:pPr algn="ct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Klimatneutral cement</a:t>
              </a:r>
              <a:b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br>
              <a:r>
                <a:rPr lang="sv-SE" sz="2000"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Slite</a:t>
              </a:r>
            </a:p>
          </p:txBody>
        </p:sp>
        <p:pic>
          <p:nvPicPr>
            <p:cNvPr id="99" name="Picture 98">
              <a:extLst>
                <a:ext uri="{FF2B5EF4-FFF2-40B4-BE49-F238E27FC236}">
                  <a16:creationId xmlns:a16="http://schemas.microsoft.com/office/drawing/2014/main" id="{9AB49D39-11BA-8A49-94B6-C13B8505A653}"/>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6452509" y="4165981"/>
              <a:ext cx="1416284" cy="1413412"/>
            </a:xfrm>
            <a:custGeom>
              <a:avLst/>
              <a:gdLst>
                <a:gd name="connsiteX0" fmla="*/ 708142 w 1416284"/>
                <a:gd name="connsiteY0" fmla="*/ 0 h 1413412"/>
                <a:gd name="connsiteX1" fmla="*/ 1416284 w 1416284"/>
                <a:gd name="connsiteY1" fmla="*/ 706706 h 1413412"/>
                <a:gd name="connsiteX2" fmla="*/ 708142 w 1416284"/>
                <a:gd name="connsiteY2" fmla="*/ 1413412 h 1413412"/>
                <a:gd name="connsiteX3" fmla="*/ 0 w 1416284"/>
                <a:gd name="connsiteY3" fmla="*/ 706706 h 1413412"/>
                <a:gd name="connsiteX4" fmla="*/ 708142 w 1416284"/>
                <a:gd name="connsiteY4" fmla="*/ 0 h 1413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284" h="1413412">
                  <a:moveTo>
                    <a:pt x="708142" y="0"/>
                  </a:moveTo>
                  <a:cubicBezTo>
                    <a:pt x="1099238" y="0"/>
                    <a:pt x="1416284" y="316403"/>
                    <a:pt x="1416284" y="706706"/>
                  </a:cubicBezTo>
                  <a:cubicBezTo>
                    <a:pt x="1416284" y="1097009"/>
                    <a:pt x="1099238" y="1413412"/>
                    <a:pt x="708142" y="1413412"/>
                  </a:cubicBezTo>
                  <a:cubicBezTo>
                    <a:pt x="317046" y="1413412"/>
                    <a:pt x="0" y="1097009"/>
                    <a:pt x="0" y="706706"/>
                  </a:cubicBezTo>
                  <a:cubicBezTo>
                    <a:pt x="0" y="316403"/>
                    <a:pt x="317046" y="0"/>
                    <a:pt x="708142" y="0"/>
                  </a:cubicBezTo>
                  <a:close/>
                </a:path>
              </a:pathLst>
            </a:custGeom>
            <a:ln w="38100">
              <a:solidFill>
                <a:srgbClr val="625F6A"/>
              </a:solidFill>
            </a:ln>
            <a:effectLst/>
          </p:spPr>
        </p:pic>
      </p:grpSp>
      <p:sp>
        <p:nvSpPr>
          <p:cNvPr id="18" name="Oval 17">
            <a:extLst>
              <a:ext uri="{FF2B5EF4-FFF2-40B4-BE49-F238E27FC236}">
                <a16:creationId xmlns:a16="http://schemas.microsoft.com/office/drawing/2014/main" id="{A55B510A-52EB-7D4E-B66D-E8DEC00540B6}"/>
              </a:ext>
            </a:extLst>
          </p:cNvPr>
          <p:cNvSpPr/>
          <p:nvPr/>
        </p:nvSpPr>
        <p:spPr>
          <a:xfrm>
            <a:off x="11115112" y="1926971"/>
            <a:ext cx="253603" cy="253603"/>
          </a:xfrm>
          <a:prstGeom prst="ellipse">
            <a:avLst/>
          </a:prstGeom>
          <a:solidFill>
            <a:srgbClr val="FDD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Oval 47">
            <a:extLst>
              <a:ext uri="{FF2B5EF4-FFF2-40B4-BE49-F238E27FC236}">
                <a16:creationId xmlns:a16="http://schemas.microsoft.com/office/drawing/2014/main" id="{9D1268A3-87EB-FA4D-A402-A7835D014AB8}"/>
              </a:ext>
            </a:extLst>
          </p:cNvPr>
          <p:cNvSpPr/>
          <p:nvPr/>
        </p:nvSpPr>
        <p:spPr>
          <a:xfrm>
            <a:off x="10845771" y="2418213"/>
            <a:ext cx="253603" cy="253603"/>
          </a:xfrm>
          <a:prstGeom prst="ellipse">
            <a:avLst/>
          </a:prstGeom>
          <a:solidFill>
            <a:srgbClr val="4AB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Oval 48">
            <a:extLst>
              <a:ext uri="{FF2B5EF4-FFF2-40B4-BE49-F238E27FC236}">
                <a16:creationId xmlns:a16="http://schemas.microsoft.com/office/drawing/2014/main" id="{1AC042CD-3BBB-0343-AED5-3AB834242ECA}"/>
              </a:ext>
            </a:extLst>
          </p:cNvPr>
          <p:cNvSpPr/>
          <p:nvPr/>
        </p:nvSpPr>
        <p:spPr>
          <a:xfrm>
            <a:off x="9959080" y="3498867"/>
            <a:ext cx="253603" cy="253603"/>
          </a:xfrm>
          <a:prstGeom prst="ellipse">
            <a:avLst/>
          </a:prstGeom>
          <a:solidFill>
            <a:srgbClr val="50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Oval 49">
            <a:extLst>
              <a:ext uri="{FF2B5EF4-FFF2-40B4-BE49-F238E27FC236}">
                <a16:creationId xmlns:a16="http://schemas.microsoft.com/office/drawing/2014/main" id="{52FF7EEC-E3D8-C54A-8C0F-AC9C624E4CBF}"/>
              </a:ext>
            </a:extLst>
          </p:cNvPr>
          <p:cNvSpPr/>
          <p:nvPr/>
        </p:nvSpPr>
        <p:spPr>
          <a:xfrm>
            <a:off x="9959079" y="4059950"/>
            <a:ext cx="253603" cy="253603"/>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Oval 50">
            <a:extLst>
              <a:ext uri="{FF2B5EF4-FFF2-40B4-BE49-F238E27FC236}">
                <a16:creationId xmlns:a16="http://schemas.microsoft.com/office/drawing/2014/main" id="{39DFAC99-098B-6446-AC9F-7EAEC838BF3F}"/>
              </a:ext>
            </a:extLst>
          </p:cNvPr>
          <p:cNvSpPr/>
          <p:nvPr/>
        </p:nvSpPr>
        <p:spPr>
          <a:xfrm>
            <a:off x="9764061" y="6103468"/>
            <a:ext cx="253603" cy="253603"/>
          </a:xfrm>
          <a:prstGeom prst="ellipse">
            <a:avLst/>
          </a:prstGeom>
          <a:solidFill>
            <a:srgbClr val="A1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Oval 51">
            <a:extLst>
              <a:ext uri="{FF2B5EF4-FFF2-40B4-BE49-F238E27FC236}">
                <a16:creationId xmlns:a16="http://schemas.microsoft.com/office/drawing/2014/main" id="{A03FE1EF-831F-4547-85F7-27B54DCD4F62}"/>
              </a:ext>
            </a:extLst>
          </p:cNvPr>
          <p:cNvSpPr/>
          <p:nvPr/>
        </p:nvSpPr>
        <p:spPr>
          <a:xfrm>
            <a:off x="8863741" y="5762265"/>
            <a:ext cx="253603" cy="253603"/>
          </a:xfrm>
          <a:prstGeom prst="ellipse">
            <a:avLst/>
          </a:prstGeom>
          <a:solidFill>
            <a:srgbClr val="494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Oval 52">
            <a:extLst>
              <a:ext uri="{FF2B5EF4-FFF2-40B4-BE49-F238E27FC236}">
                <a16:creationId xmlns:a16="http://schemas.microsoft.com/office/drawing/2014/main" id="{EC18846F-65DB-B04E-BCE1-B76A7FFF568F}"/>
              </a:ext>
            </a:extLst>
          </p:cNvPr>
          <p:cNvSpPr/>
          <p:nvPr/>
        </p:nvSpPr>
        <p:spPr>
          <a:xfrm>
            <a:off x="9875123" y="5332774"/>
            <a:ext cx="253603" cy="253603"/>
          </a:xfrm>
          <a:prstGeom prst="ellipse">
            <a:avLst/>
          </a:prstGeom>
          <a:solidFill>
            <a:srgbClr val="4AB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Oval 53">
            <a:extLst>
              <a:ext uri="{FF2B5EF4-FFF2-40B4-BE49-F238E27FC236}">
                <a16:creationId xmlns:a16="http://schemas.microsoft.com/office/drawing/2014/main" id="{7E4A94BD-8F97-9548-A6B4-13C83AC5E219}"/>
              </a:ext>
            </a:extLst>
          </p:cNvPr>
          <p:cNvSpPr/>
          <p:nvPr/>
        </p:nvSpPr>
        <p:spPr>
          <a:xfrm>
            <a:off x="10415451" y="5692993"/>
            <a:ext cx="253603" cy="253603"/>
          </a:xfrm>
          <a:prstGeom prst="ellipse">
            <a:avLst/>
          </a:prstGeom>
          <a:solidFill>
            <a:srgbClr val="62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51">
            <a:extLst>
              <a:ext uri="{FF2B5EF4-FFF2-40B4-BE49-F238E27FC236}">
                <a16:creationId xmlns:a16="http://schemas.microsoft.com/office/drawing/2014/main" id="{F86031F0-5B44-45BB-9A9F-9A2203380965}"/>
              </a:ext>
            </a:extLst>
          </p:cNvPr>
          <p:cNvSpPr/>
          <p:nvPr/>
        </p:nvSpPr>
        <p:spPr>
          <a:xfrm>
            <a:off x="9366866" y="4838629"/>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51">
            <a:extLst>
              <a:ext uri="{FF2B5EF4-FFF2-40B4-BE49-F238E27FC236}">
                <a16:creationId xmlns:a16="http://schemas.microsoft.com/office/drawing/2014/main" id="{39011BC4-7227-46F5-A37B-517393735F18}"/>
              </a:ext>
            </a:extLst>
          </p:cNvPr>
          <p:cNvSpPr/>
          <p:nvPr/>
        </p:nvSpPr>
        <p:spPr>
          <a:xfrm>
            <a:off x="9705476" y="2929769"/>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Oval 51">
            <a:extLst>
              <a:ext uri="{FF2B5EF4-FFF2-40B4-BE49-F238E27FC236}">
                <a16:creationId xmlns:a16="http://schemas.microsoft.com/office/drawing/2014/main" id="{61A3D6CB-4C4B-481F-BF7B-A95FD123DFFE}"/>
              </a:ext>
            </a:extLst>
          </p:cNvPr>
          <p:cNvSpPr/>
          <p:nvPr/>
        </p:nvSpPr>
        <p:spPr>
          <a:xfrm>
            <a:off x="10359920" y="1551060"/>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Oval 51">
            <a:extLst>
              <a:ext uri="{FF2B5EF4-FFF2-40B4-BE49-F238E27FC236}">
                <a16:creationId xmlns:a16="http://schemas.microsoft.com/office/drawing/2014/main" id="{37A815D7-E0F6-47C8-9325-2E7BE0E01AB4}"/>
              </a:ext>
            </a:extLst>
          </p:cNvPr>
          <p:cNvSpPr/>
          <p:nvPr/>
        </p:nvSpPr>
        <p:spPr>
          <a:xfrm>
            <a:off x="9142942" y="6629994"/>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Oval 51">
            <a:extLst>
              <a:ext uri="{FF2B5EF4-FFF2-40B4-BE49-F238E27FC236}">
                <a16:creationId xmlns:a16="http://schemas.microsoft.com/office/drawing/2014/main" id="{3E153F05-33BF-4D76-8392-AC9CDE049E06}"/>
              </a:ext>
            </a:extLst>
          </p:cNvPr>
          <p:cNvSpPr/>
          <p:nvPr/>
        </p:nvSpPr>
        <p:spPr>
          <a:xfrm>
            <a:off x="9438303" y="5717662"/>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51">
            <a:extLst>
              <a:ext uri="{FF2B5EF4-FFF2-40B4-BE49-F238E27FC236}">
                <a16:creationId xmlns:a16="http://schemas.microsoft.com/office/drawing/2014/main" id="{9AD33356-04EB-42A2-BC7D-BF4B202F2EA7}"/>
              </a:ext>
            </a:extLst>
          </p:cNvPr>
          <p:cNvSpPr/>
          <p:nvPr/>
        </p:nvSpPr>
        <p:spPr>
          <a:xfrm>
            <a:off x="10164472" y="4753311"/>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51">
            <a:extLst>
              <a:ext uri="{FF2B5EF4-FFF2-40B4-BE49-F238E27FC236}">
                <a16:creationId xmlns:a16="http://schemas.microsoft.com/office/drawing/2014/main" id="{5B9B6FC7-FE7A-45A5-9687-3C84BF89C065}"/>
              </a:ext>
            </a:extLst>
          </p:cNvPr>
          <p:cNvSpPr/>
          <p:nvPr/>
        </p:nvSpPr>
        <p:spPr>
          <a:xfrm>
            <a:off x="10493342" y="3026895"/>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51">
            <a:extLst>
              <a:ext uri="{FF2B5EF4-FFF2-40B4-BE49-F238E27FC236}">
                <a16:creationId xmlns:a16="http://schemas.microsoft.com/office/drawing/2014/main" id="{7F6DB858-6537-40CD-ADCC-BE05B3B762A1}"/>
              </a:ext>
            </a:extLst>
          </p:cNvPr>
          <p:cNvSpPr/>
          <p:nvPr/>
        </p:nvSpPr>
        <p:spPr>
          <a:xfrm>
            <a:off x="9353590" y="3733848"/>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8260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fade">
                                      <p:cBhvr>
                                        <p:cTn id="20" dur="500"/>
                                        <p:tgtEl>
                                          <p:spTgt spid="10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4"/>
                                        </p:tgtEl>
                                        <p:attrNameLst>
                                          <p:attrName>style.visibility</p:attrName>
                                        </p:attrNameLst>
                                      </p:cBhvr>
                                      <p:to>
                                        <p:strVal val="visible"/>
                                      </p:to>
                                    </p:set>
                                    <p:animEffect transition="in" filter="fade">
                                      <p:cBhvr>
                                        <p:cTn id="44" dur="500"/>
                                        <p:tgtEl>
                                          <p:spTgt spid="10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fade">
                                      <p:cBhvr>
                                        <p:cTn id="52" dur="500"/>
                                        <p:tgtEl>
                                          <p:spTgt spid="10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fade">
                                      <p:cBhvr>
                                        <p:cTn id="60" dur="500"/>
                                        <p:tgtEl>
                                          <p:spTgt spid="10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8" grpId="0" animBg="1"/>
      <p:bldP spid="48" grpId="0" animBg="1"/>
      <p:bldP spid="49" grpId="0" animBg="1"/>
      <p:bldP spid="50" grpId="0" animBg="1"/>
      <p:bldP spid="51" grpId="0" animBg="1"/>
      <p:bldP spid="52" grpId="0" animBg="1"/>
      <p:bldP spid="53" grpId="0" animBg="1"/>
      <p:bldP spid="54"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A picture containing building&#10;&#10;Description automatically generated">
            <a:extLst>
              <a:ext uri="{FF2B5EF4-FFF2-40B4-BE49-F238E27FC236}">
                <a16:creationId xmlns:a16="http://schemas.microsoft.com/office/drawing/2014/main" id="{6E9627DF-FA15-3B4F-A0ED-A1D430E8DD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71364" y="35557"/>
            <a:ext cx="2996338" cy="6786886"/>
          </a:xfrm>
          <a:prstGeom prst="rect">
            <a:avLst/>
          </a:prstGeom>
        </p:spPr>
      </p:pic>
      <p:sp>
        <p:nvSpPr>
          <p:cNvPr id="60" name="TextBox 59">
            <a:extLst>
              <a:ext uri="{FF2B5EF4-FFF2-40B4-BE49-F238E27FC236}">
                <a16:creationId xmlns:a16="http://schemas.microsoft.com/office/drawing/2014/main" id="{F837ED43-811A-E941-8F65-59330CF615B8}"/>
              </a:ext>
            </a:extLst>
          </p:cNvPr>
          <p:cNvSpPr txBox="1"/>
          <p:nvPr/>
        </p:nvSpPr>
        <p:spPr>
          <a:xfrm>
            <a:off x="352760" y="627730"/>
            <a:ext cx="11559506" cy="923330"/>
          </a:xfrm>
          <a:prstGeom prst="rect">
            <a:avLst/>
          </a:prstGeom>
          <a:noFill/>
        </p:spPr>
        <p:txBody>
          <a:bodyPr wrap="square" rtlCol="0" anchor="t">
            <a:spAutoFit/>
          </a:bodyPr>
          <a:lstStyle/>
          <a:p>
            <a:pPr algn="ctr"/>
            <a:r>
              <a:rPr lang="sv-SE" sz="5400" b="1"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Från </a:t>
            </a:r>
            <a:r>
              <a:rPr lang="sv-SE" sz="5400" b="1" dirty="0" err="1">
                <a:solidFill>
                  <a:srgbClr val="333333"/>
                </a:solidFill>
                <a:latin typeface="Times New Roman" panose="02020603050405020304" pitchFamily="18" charset="0"/>
                <a:ea typeface="Cardo" panose="02020600000000000000" pitchFamily="18" charset="-79"/>
                <a:cs typeface="Times New Roman" panose="02020603050405020304" pitchFamily="18" charset="0"/>
              </a:rPr>
              <a:t>klimatpolitik</a:t>
            </a:r>
            <a:r>
              <a:rPr lang="sv-SE" sz="5400" b="1" dirty="0">
                <a:solidFill>
                  <a:srgbClr val="333333"/>
                </a:solidFill>
                <a:latin typeface="Times New Roman" panose="02020603050405020304" pitchFamily="18" charset="0"/>
                <a:ea typeface="Cardo" panose="02020600000000000000" pitchFamily="18" charset="-79"/>
                <a:cs typeface="Times New Roman" panose="02020603050405020304" pitchFamily="18" charset="0"/>
              </a:rPr>
              <a:t> till </a:t>
            </a:r>
            <a:r>
              <a:rPr lang="sv-SE" sz="5400" b="1" dirty="0">
                <a:solidFill>
                  <a:srgbClr val="4ABE6D"/>
                </a:solidFill>
                <a:latin typeface="Times New Roman" panose="02020603050405020304" pitchFamily="18" charset="0"/>
                <a:ea typeface="Cardo" panose="02020600000000000000" pitchFamily="18" charset="-79"/>
                <a:cs typeface="Times New Roman" panose="02020603050405020304" pitchFamily="18" charset="0"/>
              </a:rPr>
              <a:t>exportpolitik</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8" name="Oval 17">
            <a:extLst>
              <a:ext uri="{FF2B5EF4-FFF2-40B4-BE49-F238E27FC236}">
                <a16:creationId xmlns:a16="http://schemas.microsoft.com/office/drawing/2014/main" id="{A55B510A-52EB-7D4E-B66D-E8DEC00540B6}"/>
              </a:ext>
            </a:extLst>
          </p:cNvPr>
          <p:cNvSpPr/>
          <p:nvPr/>
        </p:nvSpPr>
        <p:spPr>
          <a:xfrm>
            <a:off x="11115112" y="1926971"/>
            <a:ext cx="253603" cy="253603"/>
          </a:xfrm>
          <a:prstGeom prst="ellipse">
            <a:avLst/>
          </a:prstGeom>
          <a:solidFill>
            <a:srgbClr val="FDDF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Oval 47">
            <a:extLst>
              <a:ext uri="{FF2B5EF4-FFF2-40B4-BE49-F238E27FC236}">
                <a16:creationId xmlns:a16="http://schemas.microsoft.com/office/drawing/2014/main" id="{9D1268A3-87EB-FA4D-A402-A7835D014AB8}"/>
              </a:ext>
            </a:extLst>
          </p:cNvPr>
          <p:cNvSpPr/>
          <p:nvPr/>
        </p:nvSpPr>
        <p:spPr>
          <a:xfrm>
            <a:off x="10845771" y="2418213"/>
            <a:ext cx="253603" cy="253603"/>
          </a:xfrm>
          <a:prstGeom prst="ellipse">
            <a:avLst/>
          </a:prstGeom>
          <a:solidFill>
            <a:srgbClr val="4AB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Oval 48">
            <a:extLst>
              <a:ext uri="{FF2B5EF4-FFF2-40B4-BE49-F238E27FC236}">
                <a16:creationId xmlns:a16="http://schemas.microsoft.com/office/drawing/2014/main" id="{1AC042CD-3BBB-0343-AED5-3AB834242ECA}"/>
              </a:ext>
            </a:extLst>
          </p:cNvPr>
          <p:cNvSpPr/>
          <p:nvPr/>
        </p:nvSpPr>
        <p:spPr>
          <a:xfrm>
            <a:off x="9959080" y="3498867"/>
            <a:ext cx="253603" cy="253603"/>
          </a:xfrm>
          <a:prstGeom prst="ellipse">
            <a:avLst/>
          </a:prstGeom>
          <a:solidFill>
            <a:srgbClr val="50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Oval 49">
            <a:extLst>
              <a:ext uri="{FF2B5EF4-FFF2-40B4-BE49-F238E27FC236}">
                <a16:creationId xmlns:a16="http://schemas.microsoft.com/office/drawing/2014/main" id="{52FF7EEC-E3D8-C54A-8C0F-AC9C624E4CBF}"/>
              </a:ext>
            </a:extLst>
          </p:cNvPr>
          <p:cNvSpPr/>
          <p:nvPr/>
        </p:nvSpPr>
        <p:spPr>
          <a:xfrm>
            <a:off x="9959079" y="4059950"/>
            <a:ext cx="253603" cy="253603"/>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Oval 50">
            <a:extLst>
              <a:ext uri="{FF2B5EF4-FFF2-40B4-BE49-F238E27FC236}">
                <a16:creationId xmlns:a16="http://schemas.microsoft.com/office/drawing/2014/main" id="{39DFAC99-098B-6446-AC9F-7EAEC838BF3F}"/>
              </a:ext>
            </a:extLst>
          </p:cNvPr>
          <p:cNvSpPr/>
          <p:nvPr/>
        </p:nvSpPr>
        <p:spPr>
          <a:xfrm>
            <a:off x="9764061" y="6103468"/>
            <a:ext cx="253603" cy="253603"/>
          </a:xfrm>
          <a:prstGeom prst="ellipse">
            <a:avLst/>
          </a:prstGeom>
          <a:solidFill>
            <a:srgbClr val="A1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Oval 51">
            <a:extLst>
              <a:ext uri="{FF2B5EF4-FFF2-40B4-BE49-F238E27FC236}">
                <a16:creationId xmlns:a16="http://schemas.microsoft.com/office/drawing/2014/main" id="{A03FE1EF-831F-4547-85F7-27B54DCD4F62}"/>
              </a:ext>
            </a:extLst>
          </p:cNvPr>
          <p:cNvSpPr/>
          <p:nvPr/>
        </p:nvSpPr>
        <p:spPr>
          <a:xfrm>
            <a:off x="8863741" y="5762265"/>
            <a:ext cx="253603" cy="253603"/>
          </a:xfrm>
          <a:prstGeom prst="ellipse">
            <a:avLst/>
          </a:prstGeom>
          <a:solidFill>
            <a:srgbClr val="494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Oval 52">
            <a:extLst>
              <a:ext uri="{FF2B5EF4-FFF2-40B4-BE49-F238E27FC236}">
                <a16:creationId xmlns:a16="http://schemas.microsoft.com/office/drawing/2014/main" id="{EC18846F-65DB-B04E-BCE1-B76A7FFF568F}"/>
              </a:ext>
            </a:extLst>
          </p:cNvPr>
          <p:cNvSpPr/>
          <p:nvPr/>
        </p:nvSpPr>
        <p:spPr>
          <a:xfrm>
            <a:off x="9875123" y="5332774"/>
            <a:ext cx="253603" cy="253603"/>
          </a:xfrm>
          <a:prstGeom prst="ellipse">
            <a:avLst/>
          </a:prstGeom>
          <a:solidFill>
            <a:srgbClr val="4AB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Oval 53">
            <a:extLst>
              <a:ext uri="{FF2B5EF4-FFF2-40B4-BE49-F238E27FC236}">
                <a16:creationId xmlns:a16="http://schemas.microsoft.com/office/drawing/2014/main" id="{7E4A94BD-8F97-9548-A6B4-13C83AC5E219}"/>
              </a:ext>
            </a:extLst>
          </p:cNvPr>
          <p:cNvSpPr/>
          <p:nvPr/>
        </p:nvSpPr>
        <p:spPr>
          <a:xfrm>
            <a:off x="10415451" y="5692993"/>
            <a:ext cx="253603" cy="253603"/>
          </a:xfrm>
          <a:prstGeom prst="ellipse">
            <a:avLst/>
          </a:prstGeom>
          <a:solidFill>
            <a:srgbClr val="625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51">
            <a:extLst>
              <a:ext uri="{FF2B5EF4-FFF2-40B4-BE49-F238E27FC236}">
                <a16:creationId xmlns:a16="http://schemas.microsoft.com/office/drawing/2014/main" id="{F86031F0-5B44-45BB-9A9F-9A2203380965}"/>
              </a:ext>
            </a:extLst>
          </p:cNvPr>
          <p:cNvSpPr/>
          <p:nvPr/>
        </p:nvSpPr>
        <p:spPr>
          <a:xfrm>
            <a:off x="9366866" y="4838629"/>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Oval 51">
            <a:extLst>
              <a:ext uri="{FF2B5EF4-FFF2-40B4-BE49-F238E27FC236}">
                <a16:creationId xmlns:a16="http://schemas.microsoft.com/office/drawing/2014/main" id="{39011BC4-7227-46F5-A37B-517393735F18}"/>
              </a:ext>
            </a:extLst>
          </p:cNvPr>
          <p:cNvSpPr/>
          <p:nvPr/>
        </p:nvSpPr>
        <p:spPr>
          <a:xfrm>
            <a:off x="9705476" y="2929769"/>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Oval 51">
            <a:extLst>
              <a:ext uri="{FF2B5EF4-FFF2-40B4-BE49-F238E27FC236}">
                <a16:creationId xmlns:a16="http://schemas.microsoft.com/office/drawing/2014/main" id="{61A3D6CB-4C4B-481F-BF7B-A95FD123DFFE}"/>
              </a:ext>
            </a:extLst>
          </p:cNvPr>
          <p:cNvSpPr/>
          <p:nvPr/>
        </p:nvSpPr>
        <p:spPr>
          <a:xfrm>
            <a:off x="10359920" y="1551060"/>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Oval 51">
            <a:extLst>
              <a:ext uri="{FF2B5EF4-FFF2-40B4-BE49-F238E27FC236}">
                <a16:creationId xmlns:a16="http://schemas.microsoft.com/office/drawing/2014/main" id="{37A815D7-E0F6-47C8-9325-2E7BE0E01AB4}"/>
              </a:ext>
            </a:extLst>
          </p:cNvPr>
          <p:cNvSpPr/>
          <p:nvPr/>
        </p:nvSpPr>
        <p:spPr>
          <a:xfrm>
            <a:off x="9142942" y="6629994"/>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Oval 51">
            <a:extLst>
              <a:ext uri="{FF2B5EF4-FFF2-40B4-BE49-F238E27FC236}">
                <a16:creationId xmlns:a16="http://schemas.microsoft.com/office/drawing/2014/main" id="{3E153F05-33BF-4D76-8392-AC9CDE049E06}"/>
              </a:ext>
            </a:extLst>
          </p:cNvPr>
          <p:cNvSpPr/>
          <p:nvPr/>
        </p:nvSpPr>
        <p:spPr>
          <a:xfrm>
            <a:off x="9438303" y="5717662"/>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51">
            <a:extLst>
              <a:ext uri="{FF2B5EF4-FFF2-40B4-BE49-F238E27FC236}">
                <a16:creationId xmlns:a16="http://schemas.microsoft.com/office/drawing/2014/main" id="{9AD33356-04EB-42A2-BC7D-BF4B202F2EA7}"/>
              </a:ext>
            </a:extLst>
          </p:cNvPr>
          <p:cNvSpPr/>
          <p:nvPr/>
        </p:nvSpPr>
        <p:spPr>
          <a:xfrm>
            <a:off x="10164472" y="4753311"/>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51">
            <a:extLst>
              <a:ext uri="{FF2B5EF4-FFF2-40B4-BE49-F238E27FC236}">
                <a16:creationId xmlns:a16="http://schemas.microsoft.com/office/drawing/2014/main" id="{5B9B6FC7-FE7A-45A5-9687-3C84BF89C065}"/>
              </a:ext>
            </a:extLst>
          </p:cNvPr>
          <p:cNvSpPr/>
          <p:nvPr/>
        </p:nvSpPr>
        <p:spPr>
          <a:xfrm>
            <a:off x="10493342" y="3026895"/>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51">
            <a:extLst>
              <a:ext uri="{FF2B5EF4-FFF2-40B4-BE49-F238E27FC236}">
                <a16:creationId xmlns:a16="http://schemas.microsoft.com/office/drawing/2014/main" id="{7F6DB858-6537-40CD-ADCC-BE05B3B762A1}"/>
              </a:ext>
            </a:extLst>
          </p:cNvPr>
          <p:cNvSpPr/>
          <p:nvPr/>
        </p:nvSpPr>
        <p:spPr>
          <a:xfrm>
            <a:off x="9353590" y="3733848"/>
            <a:ext cx="253603" cy="253603"/>
          </a:xfrm>
          <a:prstGeom prst="ellipse">
            <a:avLst/>
          </a:prstGeom>
          <a:solidFill>
            <a:srgbClr val="F05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Rektangel 15">
            <a:extLst>
              <a:ext uri="{FF2B5EF4-FFF2-40B4-BE49-F238E27FC236}">
                <a16:creationId xmlns:a16="http://schemas.microsoft.com/office/drawing/2014/main" id="{77329BB5-D6BA-4E06-A22B-DAB5951D2E68}"/>
              </a:ext>
            </a:extLst>
          </p:cNvPr>
          <p:cNvSpPr/>
          <p:nvPr/>
        </p:nvSpPr>
        <p:spPr>
          <a:xfrm>
            <a:off x="3960470" y="2218560"/>
            <a:ext cx="4542675" cy="3201969"/>
          </a:xfrm>
          <a:prstGeom prst="rect">
            <a:avLst/>
          </a:prstGeom>
          <a:noFill/>
          <a:ln w="76200">
            <a:solidFill>
              <a:srgbClr val="F0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textruta 54">
            <a:extLst>
              <a:ext uri="{FF2B5EF4-FFF2-40B4-BE49-F238E27FC236}">
                <a16:creationId xmlns:a16="http://schemas.microsoft.com/office/drawing/2014/main" id="{FB4CA09C-CA3E-4D3E-9960-9A6418A2AAB8}"/>
              </a:ext>
            </a:extLst>
          </p:cNvPr>
          <p:cNvSpPr txBox="1"/>
          <p:nvPr/>
        </p:nvSpPr>
        <p:spPr>
          <a:xfrm>
            <a:off x="642260" y="3083368"/>
            <a:ext cx="3230841" cy="830997"/>
          </a:xfrm>
          <a:prstGeom prst="rect">
            <a:avLst/>
          </a:prstGeom>
          <a:noFill/>
        </p:spPr>
        <p:txBody>
          <a:bodyPr wrap="square" rtlCol="0">
            <a:spAutoFit/>
          </a:bodyPr>
          <a:lstStyle/>
          <a:p>
            <a:r>
              <a:rPr lang="sv-SE" sz="2400" dirty="0">
                <a:latin typeface="Times New Roman" panose="02020603050405020304" pitchFamily="18" charset="0"/>
                <a:cs typeface="Times New Roman" panose="02020603050405020304" pitchFamily="18" charset="0"/>
              </a:rPr>
              <a:t>Infoga eget exempel</a:t>
            </a:r>
            <a:br>
              <a:rPr lang="sv-SE" sz="2400" dirty="0">
                <a:latin typeface="Times New Roman" panose="02020603050405020304" pitchFamily="18" charset="0"/>
                <a:cs typeface="Times New Roman" panose="02020603050405020304" pitchFamily="18" charset="0"/>
              </a:rPr>
            </a:br>
            <a:endParaRPr lang="sv-SE" sz="2400" dirty="0">
              <a:latin typeface="Times New Roman" panose="02020603050405020304" pitchFamily="18" charset="0"/>
              <a:cs typeface="Times New Roman" panose="02020603050405020304" pitchFamily="18" charset="0"/>
            </a:endParaRPr>
          </a:p>
        </p:txBody>
      </p:sp>
      <p:sp>
        <p:nvSpPr>
          <p:cNvPr id="24" name="textruta 23">
            <a:extLst>
              <a:ext uri="{FF2B5EF4-FFF2-40B4-BE49-F238E27FC236}">
                <a16:creationId xmlns:a16="http://schemas.microsoft.com/office/drawing/2014/main" id="{8ACBC84B-AAB3-449F-B17A-F09547CC5196}"/>
              </a:ext>
            </a:extLst>
          </p:cNvPr>
          <p:cNvSpPr txBox="1"/>
          <p:nvPr/>
        </p:nvSpPr>
        <p:spPr>
          <a:xfrm>
            <a:off x="4167262" y="2430488"/>
            <a:ext cx="3230841" cy="1200329"/>
          </a:xfrm>
          <a:prstGeom prst="rect">
            <a:avLst/>
          </a:prstGeom>
          <a:noFill/>
        </p:spPr>
        <p:txBody>
          <a:bodyPr wrap="square" rtlCol="0">
            <a:spAutoFit/>
          </a:bodyPr>
          <a:lstStyle/>
          <a:p>
            <a:r>
              <a:rPr lang="sv-SE" sz="2400" dirty="0">
                <a:latin typeface="Times New Roman" panose="02020603050405020304" pitchFamily="18" charset="0"/>
                <a:cs typeface="Times New Roman" panose="02020603050405020304" pitchFamily="18" charset="0"/>
              </a:rPr>
              <a:t>Infoga bild på eget exempel</a:t>
            </a:r>
            <a:br>
              <a:rPr lang="sv-SE" sz="2400" dirty="0">
                <a:latin typeface="Times New Roman" panose="02020603050405020304" pitchFamily="18" charset="0"/>
                <a:cs typeface="Times New Roman" panose="02020603050405020304" pitchFamily="18" charset="0"/>
              </a:rPr>
            </a:br>
            <a:endParaRPr lang="sv-S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770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6" y="2316177"/>
            <a:ext cx="11556734" cy="2123658"/>
          </a:xfrm>
          <a:prstGeom prst="rect">
            <a:avLst/>
          </a:prstGeom>
          <a:noFill/>
        </p:spPr>
        <p:txBody>
          <a:bodyPr wrap="square" rtlCol="0" anchor="t">
            <a:spAutoFit/>
          </a:bodyPr>
          <a:lstStyle/>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Kapitel 5</a:t>
            </a:r>
          </a:p>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Leva i ett fossilfritt Sverige</a:t>
            </a: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192262456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pic>
        <p:nvPicPr>
          <p:cNvPr id="8" name="Bildobjekt 7" descr="En bild som visar person, gräs, utomhus, stående&#10;&#10;Automatiskt genererad beskrivning">
            <a:extLst>
              <a:ext uri="{FF2B5EF4-FFF2-40B4-BE49-F238E27FC236}">
                <a16:creationId xmlns:a16="http://schemas.microsoft.com/office/drawing/2014/main" id="{A40821C2-5AE5-48E8-8A41-BB1E12CD31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06227" y="1650985"/>
            <a:ext cx="4162325" cy="2775943"/>
          </a:xfrm>
          <a:prstGeom prst="rect">
            <a:avLst/>
          </a:prstGeom>
        </p:spPr>
      </p:pic>
      <p:pic>
        <p:nvPicPr>
          <p:cNvPr id="7" name="Bildobjekt 6" descr="En bild som visar lastbil, utomhus, väg, båt&#10;&#10;Automatiskt genererad beskrivning">
            <a:extLst>
              <a:ext uri="{FF2B5EF4-FFF2-40B4-BE49-F238E27FC236}">
                <a16:creationId xmlns:a16="http://schemas.microsoft.com/office/drawing/2014/main" id="{5B063753-6467-40F4-84E1-4384FD1A78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3052" y="4316761"/>
            <a:ext cx="3617233" cy="2554481"/>
          </a:xfrm>
          <a:prstGeom prst="rect">
            <a:avLst/>
          </a:prstGeom>
        </p:spPr>
      </p:pic>
      <p:pic>
        <p:nvPicPr>
          <p:cNvPr id="9" name="Bildobjekt 8" descr="En bild som visar vatten, utomhus, båt, plan&#10;&#10;Automatiskt genererad beskrivning">
            <a:extLst>
              <a:ext uri="{FF2B5EF4-FFF2-40B4-BE49-F238E27FC236}">
                <a16:creationId xmlns:a16="http://schemas.microsoft.com/office/drawing/2014/main" id="{9139E7A1-A550-4C97-8994-8AAB33ED90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4"/>
          <a:stretch/>
        </p:blipFill>
        <p:spPr>
          <a:xfrm>
            <a:off x="3594511" y="4352234"/>
            <a:ext cx="5037222" cy="2513326"/>
          </a:xfrm>
          <a:prstGeom prst="rect">
            <a:avLst/>
          </a:prstGeom>
        </p:spPr>
      </p:pic>
      <p:pic>
        <p:nvPicPr>
          <p:cNvPr id="56" name="Bildobjekt 55" descr="En bild som visar utomhus, vatten, sitter, parkerad&#10;&#10;Automatiskt genererad beskrivning">
            <a:extLst>
              <a:ext uri="{FF2B5EF4-FFF2-40B4-BE49-F238E27FC236}">
                <a16:creationId xmlns:a16="http://schemas.microsoft.com/office/drawing/2014/main" id="{9AB65764-B644-47C6-88CF-732CF9D889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08101" y="4338071"/>
            <a:ext cx="3583899" cy="2519929"/>
          </a:xfrm>
          <a:prstGeom prst="rect">
            <a:avLst/>
          </a:prstGeom>
        </p:spPr>
      </p:pic>
      <p:pic>
        <p:nvPicPr>
          <p:cNvPr id="11" name="Bildobjekt 10" descr="En bild som visar utomhus, vatten, person, person&#10;&#10;Automatiskt genererad beskrivning">
            <a:extLst>
              <a:ext uri="{FF2B5EF4-FFF2-40B4-BE49-F238E27FC236}">
                <a16:creationId xmlns:a16="http://schemas.microsoft.com/office/drawing/2014/main" id="{09F2E162-3D75-4C39-8D56-192831D7DA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168552" y="1661471"/>
            <a:ext cx="4028633" cy="2685371"/>
          </a:xfrm>
          <a:prstGeom prst="rect">
            <a:avLst/>
          </a:prstGeom>
        </p:spPr>
      </p:pic>
      <p:sp>
        <p:nvSpPr>
          <p:cNvPr id="37" name="TextBox 15">
            <a:extLst>
              <a:ext uri="{FF2B5EF4-FFF2-40B4-BE49-F238E27FC236}">
                <a16:creationId xmlns:a16="http://schemas.microsoft.com/office/drawing/2014/main" id="{E2704E85-BED3-4183-93D9-1982CDC58EA5}"/>
              </a:ext>
            </a:extLst>
          </p:cNvPr>
          <p:cNvSpPr txBox="1"/>
          <p:nvPr/>
        </p:nvSpPr>
        <p:spPr>
          <a:xfrm>
            <a:off x="760521" y="403040"/>
            <a:ext cx="10670956"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u="none" strike="noStrike" kern="1200" cap="none" spc="0" normalizeH="0" baseline="0" noProof="0" dirty="0">
                <a:ln>
                  <a:noFill/>
                </a:ln>
                <a:solidFill>
                  <a:schemeClr val="bg1"/>
                </a:solidFill>
                <a:effectLst/>
                <a:uLnTx/>
                <a:uFillTx/>
                <a:latin typeface="Times New Roman" panose="02020603050405020304" pitchFamily="18" charset="0"/>
                <a:ea typeface="Cardo" panose="02020600000000000000" pitchFamily="18" charset="-79"/>
                <a:cs typeface="Times New Roman" panose="02020603050405020304" pitchFamily="18" charset="0"/>
              </a:rPr>
              <a:t>Leva i ett fossilfritt Sverige</a:t>
            </a:r>
          </a:p>
        </p:txBody>
      </p:sp>
      <p:sp>
        <p:nvSpPr>
          <p:cNvPr id="29" name="textruta 28">
            <a:extLst>
              <a:ext uri="{FF2B5EF4-FFF2-40B4-BE49-F238E27FC236}">
                <a16:creationId xmlns:a16="http://schemas.microsoft.com/office/drawing/2014/main" id="{A81D8F3A-E404-45C9-880C-54DB2D61CA24}"/>
              </a:ext>
            </a:extLst>
          </p:cNvPr>
          <p:cNvSpPr txBox="1"/>
          <p:nvPr/>
        </p:nvSpPr>
        <p:spPr>
          <a:xfrm>
            <a:off x="8168552" y="4106254"/>
            <a:ext cx="4155471" cy="215444"/>
          </a:xfrm>
          <a:prstGeom prst="rect">
            <a:avLst/>
          </a:prstGeom>
          <a:noFill/>
        </p:spPr>
        <p:txBody>
          <a:bodyPr wrap="square" rtlCol="0">
            <a:spAutoFit/>
          </a:bodyPr>
          <a:lstStyle/>
          <a:p>
            <a:r>
              <a:rPr lang="sv-SE" sz="800" dirty="0">
                <a:solidFill>
                  <a:schemeClr val="bg1"/>
                </a:solidFill>
              </a:rPr>
              <a:t>Foto: Maskot, Imagebank.sweden.se/Simon Paulin, Per Pixel Petersson</a:t>
            </a:r>
          </a:p>
        </p:txBody>
      </p:sp>
      <p:sp>
        <p:nvSpPr>
          <p:cNvPr id="15" name="Rectangle 29">
            <a:extLst>
              <a:ext uri="{FF2B5EF4-FFF2-40B4-BE49-F238E27FC236}">
                <a16:creationId xmlns:a16="http://schemas.microsoft.com/office/drawing/2014/main" id="{B0F3A907-FF63-4ECC-947C-2AA6934497C1}"/>
              </a:ext>
            </a:extLst>
          </p:cNvPr>
          <p:cNvSpPr/>
          <p:nvPr/>
        </p:nvSpPr>
        <p:spPr>
          <a:xfrm flipH="1">
            <a:off x="-11204" y="4387707"/>
            <a:ext cx="12197185" cy="5196528"/>
          </a:xfrm>
          <a:prstGeom prst="rect">
            <a:avLst/>
          </a:prstGeom>
          <a:gradFill flip="none" rotWithShape="1">
            <a:gsLst>
              <a:gs pos="9000">
                <a:srgbClr val="05336E">
                  <a:alpha val="20000"/>
                </a:srgbClr>
              </a:gs>
              <a:gs pos="83000">
                <a:srgbClr val="4ABE6D">
                  <a:alpha val="22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En bild som visar stängsel, utomhus, person, åker&#10;&#10;Automatiskt genererad beskrivning">
            <a:extLst>
              <a:ext uri="{FF2B5EF4-FFF2-40B4-BE49-F238E27FC236}">
                <a16:creationId xmlns:a16="http://schemas.microsoft.com/office/drawing/2014/main" id="{4DDEA7C3-1EE8-4D45-8F27-CA43A01849D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92" y="1654733"/>
            <a:ext cx="4028633" cy="2685755"/>
          </a:xfrm>
          <a:prstGeom prst="rect">
            <a:avLst/>
          </a:prstGeom>
        </p:spPr>
      </p:pic>
      <p:cxnSp>
        <p:nvCxnSpPr>
          <p:cNvPr id="33" name="Rak koppling 32">
            <a:extLst>
              <a:ext uri="{FF2B5EF4-FFF2-40B4-BE49-F238E27FC236}">
                <a16:creationId xmlns:a16="http://schemas.microsoft.com/office/drawing/2014/main" id="{13B99942-02BD-43A2-8CE0-45242C39D8CE}"/>
              </a:ext>
            </a:extLst>
          </p:cNvPr>
          <p:cNvCxnSpPr/>
          <p:nvPr/>
        </p:nvCxnSpPr>
        <p:spPr>
          <a:xfrm flipH="1">
            <a:off x="0" y="4316761"/>
            <a:ext cx="12197185" cy="35473"/>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032779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rgbClr val="05336E"/>
            </a:gs>
            <a:gs pos="80000">
              <a:srgbClr val="4ABE6D"/>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715E90-0208-6644-BCE9-9DCB04DE4756}"/>
              </a:ext>
            </a:extLst>
          </p:cNvPr>
          <p:cNvPicPr>
            <a:picLocks noChangeAspect="1"/>
          </p:cNvPicPr>
          <p:nvPr/>
        </p:nvPicPr>
        <p:blipFill>
          <a:blip r:embed="rId3"/>
          <a:stretch>
            <a:fillRect/>
          </a:stretch>
        </p:blipFill>
        <p:spPr>
          <a:xfrm>
            <a:off x="6096000" y="4701843"/>
            <a:ext cx="5843954" cy="5027401"/>
          </a:xfrm>
          <a:prstGeom prst="rect">
            <a:avLst/>
          </a:prstGeom>
        </p:spPr>
      </p:pic>
      <p:sp>
        <p:nvSpPr>
          <p:cNvPr id="13" name="TextBox 12">
            <a:extLst>
              <a:ext uri="{FF2B5EF4-FFF2-40B4-BE49-F238E27FC236}">
                <a16:creationId xmlns:a16="http://schemas.microsoft.com/office/drawing/2014/main" id="{FE17D160-9FA2-F348-B1C5-BE16A9FB3ACF}"/>
              </a:ext>
            </a:extLst>
          </p:cNvPr>
          <p:cNvSpPr txBox="1"/>
          <p:nvPr/>
        </p:nvSpPr>
        <p:spPr>
          <a:xfrm>
            <a:off x="635266" y="2156157"/>
            <a:ext cx="8826786" cy="2123658"/>
          </a:xfrm>
          <a:prstGeom prst="rect">
            <a:avLst/>
          </a:prstGeom>
          <a:noFill/>
        </p:spPr>
        <p:txBody>
          <a:bodyPr wrap="square" rtlCol="0" anchor="t">
            <a:spAutoFit/>
          </a:bodyPr>
          <a:lstStyle/>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Kapitel 1</a:t>
            </a:r>
          </a:p>
          <a:p>
            <a:r>
              <a:rPr lang="sv-SE" sz="6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Resan har redan börjat</a:t>
            </a:r>
          </a:p>
        </p:txBody>
      </p:sp>
      <p:pic>
        <p:nvPicPr>
          <p:cNvPr id="4" name="Picture 3" descr="A picture containing drawing&#10;&#10;Description automatically generated">
            <a:extLst>
              <a:ext uri="{FF2B5EF4-FFF2-40B4-BE49-F238E27FC236}">
                <a16:creationId xmlns:a16="http://schemas.microsoft.com/office/drawing/2014/main" id="{659B251E-6B86-1C4C-A102-8974CB6459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9405" y="300624"/>
            <a:ext cx="2363587" cy="863871"/>
          </a:xfrm>
          <a:prstGeom prst="rect">
            <a:avLst/>
          </a:prstGeom>
        </p:spPr>
      </p:pic>
    </p:spTree>
    <p:extLst>
      <p:ext uri="{BB962C8B-B14F-4D97-AF65-F5344CB8AC3E}">
        <p14:creationId xmlns:p14="http://schemas.microsoft.com/office/powerpoint/2010/main" val="2736983583"/>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31CD38-8D8D-5841-A654-E5EB7B9522F5}"/>
              </a:ext>
            </a:extLst>
          </p:cNvPr>
          <p:cNvSpPr/>
          <p:nvPr/>
        </p:nvSpPr>
        <p:spPr>
          <a:xfrm>
            <a:off x="154379" y="2114705"/>
            <a:ext cx="11887200" cy="46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339DAB1-8008-0648-9F1D-E6570E53B230}"/>
              </a:ext>
            </a:extLst>
          </p:cNvPr>
          <p:cNvSpPr/>
          <p:nvPr/>
        </p:nvSpPr>
        <p:spPr>
          <a:xfrm>
            <a:off x="1562861" y="2882686"/>
            <a:ext cx="7051010" cy="2947906"/>
          </a:xfrm>
          <a:prstGeom prst="rect">
            <a:avLst/>
          </a:prstGeom>
          <a:pattFill prst="wdDnDiag">
            <a:fgClr>
              <a:srgbClr val="EFEF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2" name="Rectangle 11">
            <a:extLst>
              <a:ext uri="{FF2B5EF4-FFF2-40B4-BE49-F238E27FC236}">
                <a16:creationId xmlns:a16="http://schemas.microsoft.com/office/drawing/2014/main" id="{4E38189C-7869-B74D-B004-C4B1DC9A2ED1}"/>
              </a:ext>
            </a:extLst>
          </p:cNvPr>
          <p:cNvSpPr/>
          <p:nvPr/>
        </p:nvSpPr>
        <p:spPr>
          <a:xfrm>
            <a:off x="8940054" y="2882686"/>
            <a:ext cx="2575494" cy="2947906"/>
          </a:xfrm>
          <a:prstGeom prst="rect">
            <a:avLst/>
          </a:prstGeom>
          <a:pattFill prst="wdDnDiag">
            <a:fgClr>
              <a:srgbClr val="EFEF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Chart 1">
            <a:extLst>
              <a:ext uri="{FF2B5EF4-FFF2-40B4-BE49-F238E27FC236}">
                <a16:creationId xmlns:a16="http://schemas.microsoft.com/office/drawing/2014/main" id="{11E35430-A67D-1A47-8B05-7A714D2642D1}"/>
              </a:ext>
            </a:extLst>
          </p:cNvPr>
          <p:cNvGraphicFramePr/>
          <p:nvPr>
            <p:extLst>
              <p:ext uri="{D42A27DB-BD31-4B8C-83A1-F6EECF244321}">
                <p14:modId xmlns:p14="http://schemas.microsoft.com/office/powerpoint/2010/main" val="3333931422"/>
              </p:ext>
            </p:extLst>
          </p:nvPr>
        </p:nvGraphicFramePr>
        <p:xfrm>
          <a:off x="889000" y="2303231"/>
          <a:ext cx="8061036" cy="4096123"/>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B2983055-6536-C04F-ACB7-CB6F28255AF9}"/>
              </a:ext>
            </a:extLst>
          </p:cNvPr>
          <p:cNvSpPr txBox="1"/>
          <p:nvPr/>
        </p:nvSpPr>
        <p:spPr>
          <a:xfrm>
            <a:off x="190807" y="6452672"/>
            <a:ext cx="7096684" cy="215444"/>
          </a:xfrm>
          <a:prstGeom prst="rect">
            <a:avLst/>
          </a:prstGeom>
          <a:noFill/>
        </p:spPr>
        <p:txBody>
          <a:bodyPr wrap="square" rtlCol="0">
            <a:spAutoFit/>
          </a:bodyPr>
          <a:lstStyle/>
          <a:p>
            <a:r>
              <a:rPr kumimoji="0" lang="sv-SE" sz="800" b="0"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Källa: Swedish Energy Agency</a:t>
            </a:r>
            <a:r>
              <a:rPr kumimoji="0" lang="sv-SE" sz="800" b="0" i="0" u="none" strike="noStrike" kern="1200" cap="none" spc="0" normalizeH="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 </a:t>
            </a:r>
            <a:r>
              <a:rPr lang="sv-SE" sz="800" dirty="0">
                <a:solidFill>
                  <a:srgbClr val="333333"/>
                </a:solidFill>
                <a:latin typeface="Arial" panose="020B0604020202020204" pitchFamily="34" charset="0"/>
                <a:ea typeface="Open Sans" panose="020B0606030504020204" pitchFamily="34" charset="0"/>
                <a:cs typeface="Arial" panose="020B0604020202020204" pitchFamily="34" charset="0"/>
              </a:rPr>
              <a:t>/ National Survey </a:t>
            </a:r>
            <a:r>
              <a:rPr lang="sv-SE" sz="800" dirty="0" err="1">
                <a:solidFill>
                  <a:srgbClr val="333333"/>
                </a:solidFill>
                <a:latin typeface="Arial" panose="020B0604020202020204" pitchFamily="34" charset="0"/>
                <a:ea typeface="Open Sans" panose="020B0606030504020204" pitchFamily="34" charset="0"/>
                <a:cs typeface="Arial" panose="020B0604020202020204" pitchFamily="34" charset="0"/>
              </a:rPr>
              <a:t>Report</a:t>
            </a:r>
            <a:r>
              <a:rPr lang="sv-SE" sz="800" dirty="0">
                <a:solidFill>
                  <a:srgbClr val="333333"/>
                </a:solidFill>
                <a:latin typeface="Arial" panose="020B0604020202020204" pitchFamily="34" charset="0"/>
                <a:ea typeface="Open Sans" panose="020B0606030504020204" pitchFamily="34" charset="0"/>
                <a:cs typeface="Arial" panose="020B0604020202020204" pitchFamily="34" charset="0"/>
              </a:rPr>
              <a:t> </a:t>
            </a:r>
            <a:r>
              <a:rPr lang="sv-SE" sz="800" dirty="0" err="1">
                <a:solidFill>
                  <a:srgbClr val="333333"/>
                </a:solidFill>
                <a:latin typeface="Arial" panose="020B0604020202020204" pitchFamily="34" charset="0"/>
                <a:ea typeface="Open Sans" panose="020B0606030504020204" pitchFamily="34" charset="0"/>
                <a:cs typeface="Arial" panose="020B0604020202020204" pitchFamily="34" charset="0"/>
              </a:rPr>
              <a:t>of</a:t>
            </a:r>
            <a:r>
              <a:rPr lang="sv-SE" sz="800" dirty="0">
                <a:solidFill>
                  <a:srgbClr val="333333"/>
                </a:solidFill>
                <a:latin typeface="Arial" panose="020B0604020202020204" pitchFamily="34" charset="0"/>
                <a:ea typeface="Open Sans" panose="020B0606030504020204" pitchFamily="34" charset="0"/>
                <a:cs typeface="Arial" panose="020B0604020202020204" pitchFamily="34" charset="0"/>
              </a:rPr>
              <a:t> PV Power </a:t>
            </a:r>
            <a:r>
              <a:rPr lang="sv-SE" sz="800" dirty="0" err="1">
                <a:solidFill>
                  <a:srgbClr val="333333"/>
                </a:solidFill>
                <a:latin typeface="Arial" panose="020B0604020202020204" pitchFamily="34" charset="0"/>
                <a:ea typeface="Open Sans" panose="020B0606030504020204" pitchFamily="34" charset="0"/>
                <a:cs typeface="Arial" panose="020B0604020202020204" pitchFamily="34" charset="0"/>
              </a:rPr>
              <a:t>Applications</a:t>
            </a:r>
            <a:r>
              <a:rPr lang="sv-SE" sz="800" dirty="0">
                <a:solidFill>
                  <a:srgbClr val="333333"/>
                </a:solidFill>
                <a:latin typeface="Arial" panose="020B0604020202020204" pitchFamily="34" charset="0"/>
                <a:ea typeface="Open Sans" panose="020B0606030504020204" pitchFamily="34" charset="0"/>
                <a:cs typeface="Arial" panose="020B0604020202020204" pitchFamily="34" charset="0"/>
              </a:rPr>
              <a:t> in Sweden 2018</a:t>
            </a:r>
            <a:endParaRPr kumimoji="0" lang="sv-SE" sz="800" b="0"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2E34819-787B-CB46-B7D4-ED29324B8D60}"/>
              </a:ext>
            </a:extLst>
          </p:cNvPr>
          <p:cNvSpPr txBox="1"/>
          <p:nvPr/>
        </p:nvSpPr>
        <p:spPr>
          <a:xfrm>
            <a:off x="8834369" y="3889627"/>
            <a:ext cx="2901677" cy="923330"/>
          </a:xfrm>
          <a:prstGeom prst="rect">
            <a:avLst/>
          </a:prstGeom>
          <a:noFill/>
        </p:spPr>
        <p:txBody>
          <a:bodyPr wrap="square" rtlCol="0" anchor="b">
            <a:spAutoFit/>
          </a:bodyPr>
          <a:lstStyle/>
          <a:p>
            <a:pPr lvl="0" algn="ctr"/>
            <a:r>
              <a:rPr lang="sv-SE" sz="5400" b="1" dirty="0">
                <a:solidFill>
                  <a:srgbClr val="4ABE6D"/>
                </a:solidFill>
                <a:latin typeface="Times" pitchFamily="2" charset="0"/>
                <a:ea typeface="Cardo" panose="02020600000000000000" pitchFamily="18" charset="-79"/>
                <a:cs typeface="Cardo" panose="02020600000000000000" pitchFamily="18" charset="-79"/>
              </a:rPr>
              <a:t>-93,6%</a:t>
            </a:r>
            <a:endParaRPr kumimoji="0" lang="sv-SE" sz="5400" b="1" i="0" u="none" strike="noStrike" kern="1200" cap="none" spc="0" normalizeH="0" baseline="0" noProof="0" dirty="0">
              <a:ln>
                <a:noFill/>
              </a:ln>
              <a:solidFill>
                <a:srgbClr val="4ABE6D"/>
              </a:solidFill>
              <a:effectLst/>
              <a:uLnTx/>
              <a:uFillTx/>
              <a:latin typeface="Times" pitchFamily="2" charset="0"/>
              <a:ea typeface="Cardo" panose="02020600000000000000" pitchFamily="18" charset="-79"/>
              <a:cs typeface="Cardo" panose="02020600000000000000" pitchFamily="18" charset="-79"/>
            </a:endParaRPr>
          </a:p>
        </p:txBody>
      </p:sp>
      <p:sp>
        <p:nvSpPr>
          <p:cNvPr id="16" name="TextBox 15">
            <a:extLst>
              <a:ext uri="{FF2B5EF4-FFF2-40B4-BE49-F238E27FC236}">
                <a16:creationId xmlns:a16="http://schemas.microsoft.com/office/drawing/2014/main" id="{197C950E-119C-C742-AF21-9D40C647AE86}"/>
              </a:ext>
            </a:extLst>
          </p:cNvPr>
          <p:cNvSpPr txBox="1"/>
          <p:nvPr/>
        </p:nvSpPr>
        <p:spPr>
          <a:xfrm>
            <a:off x="760521" y="569294"/>
            <a:ext cx="10670956"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Förnybart är billigt</a:t>
            </a:r>
            <a:endParaRPr kumimoji="0" lang="sv-SE" sz="5400" b="1" u="none" strike="noStrike" kern="1200" cap="none" spc="0" normalizeH="0" baseline="0" noProof="0" dirty="0">
              <a:ln>
                <a:noFill/>
              </a:ln>
              <a:solidFill>
                <a:schemeClr val="bg1"/>
              </a:solidFill>
              <a:effectLst/>
              <a:uLnTx/>
              <a:uFillTx/>
              <a:latin typeface="Times New Roman" panose="02020603050405020304" pitchFamily="18" charset="0"/>
              <a:ea typeface="Cardo" panose="02020600000000000000" pitchFamily="18" charset="-79"/>
              <a:cs typeface="Times New Roman" panose="02020603050405020304" pitchFamily="18" charset="0"/>
            </a:endParaRPr>
          </a:p>
        </p:txBody>
      </p:sp>
      <p:sp>
        <p:nvSpPr>
          <p:cNvPr id="18" name="TextBox 17">
            <a:extLst>
              <a:ext uri="{FF2B5EF4-FFF2-40B4-BE49-F238E27FC236}">
                <a16:creationId xmlns:a16="http://schemas.microsoft.com/office/drawing/2014/main" id="{5671E892-9055-B140-A6BF-A29A7B01A4FE}"/>
              </a:ext>
            </a:extLst>
          </p:cNvPr>
          <p:cNvSpPr txBox="1"/>
          <p:nvPr/>
        </p:nvSpPr>
        <p:spPr>
          <a:xfrm>
            <a:off x="2139321" y="1631867"/>
            <a:ext cx="7913357" cy="33855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u="none" strike="noStrike" kern="1200" cap="none" spc="0" normalizeH="0" baseline="0" noProof="0" dirty="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Kostnad av standard solcellsmodul [SEK/</a:t>
            </a:r>
            <a:r>
              <a:rPr kumimoji="0" lang="sv-SE" sz="1600" u="none" strike="noStrike" kern="1200" cap="none" spc="0" normalizeH="0" baseline="0" noProof="0" dirty="0" err="1">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Wp</a:t>
            </a:r>
            <a:r>
              <a:rPr kumimoji="0" lang="sv-SE" sz="1600" u="none" strike="noStrike" kern="1200" cap="none" spc="0" normalizeH="0" baseline="0" noProof="0" dirty="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a:t>
            </a:r>
          </a:p>
        </p:txBody>
      </p:sp>
    </p:spTree>
    <p:extLst>
      <p:ext uri="{BB962C8B-B14F-4D97-AF65-F5344CB8AC3E}">
        <p14:creationId xmlns:p14="http://schemas.microsoft.com/office/powerpoint/2010/main" val="138820859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7" dur="1500"/>
                                        <p:tgtEl>
                                          <p:spTgt spid="2">
                                            <p:graphicEl>
                                              <a:chart seriesIdx="0" categoryIdx="-4" bldStep="series"/>
                                            </p:graphic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500"/>
                                        <p:tgtEl>
                                          <p:spTgt spid="11"/>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500"/>
                                        <p:tgtEl>
                                          <p:spTgt spid="12"/>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Graphic spid="2" grpId="0" uiExpand="1">
        <p:bldSub>
          <a:bldChart bld="series"/>
        </p:bldSub>
      </p:bldGraphic>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22" name="Rectangle 6">
            <a:extLst>
              <a:ext uri="{FF2B5EF4-FFF2-40B4-BE49-F238E27FC236}">
                <a16:creationId xmlns:a16="http://schemas.microsoft.com/office/drawing/2014/main" id="{FE783120-DFF2-4D7B-AF36-EA3F39E74025}"/>
              </a:ext>
            </a:extLst>
          </p:cNvPr>
          <p:cNvSpPr/>
          <p:nvPr/>
        </p:nvSpPr>
        <p:spPr>
          <a:xfrm>
            <a:off x="9213679" y="334324"/>
            <a:ext cx="2012573" cy="3272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6">
            <a:extLst>
              <a:ext uri="{FF2B5EF4-FFF2-40B4-BE49-F238E27FC236}">
                <a16:creationId xmlns:a16="http://schemas.microsoft.com/office/drawing/2014/main" id="{C4F1D026-96CD-4CE2-8F8A-318F0F35F9B4}"/>
              </a:ext>
            </a:extLst>
          </p:cNvPr>
          <p:cNvSpPr/>
          <p:nvPr/>
        </p:nvSpPr>
        <p:spPr>
          <a:xfrm>
            <a:off x="9362831" y="2575390"/>
            <a:ext cx="1863421" cy="389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E31CD38-8D8D-5841-A654-E5EB7B9522F5}"/>
              </a:ext>
            </a:extLst>
          </p:cNvPr>
          <p:cNvSpPr/>
          <p:nvPr/>
        </p:nvSpPr>
        <p:spPr>
          <a:xfrm>
            <a:off x="1098167" y="2575390"/>
            <a:ext cx="8385240" cy="3891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2983055-6536-C04F-ACB7-CB6F28255AF9}"/>
              </a:ext>
            </a:extLst>
          </p:cNvPr>
          <p:cNvSpPr txBox="1"/>
          <p:nvPr/>
        </p:nvSpPr>
        <p:spPr>
          <a:xfrm>
            <a:off x="1258351" y="6197635"/>
            <a:ext cx="7096684" cy="215444"/>
          </a:xfrm>
          <a:prstGeom prst="rect">
            <a:avLst/>
          </a:prstGeom>
          <a:noFill/>
        </p:spPr>
        <p:txBody>
          <a:bodyPr wrap="square" rtlCol="0">
            <a:spAutoFit/>
          </a:bodyPr>
          <a:lstStyle/>
          <a:p>
            <a:pPr lvl="0">
              <a:defRPr/>
            </a:pPr>
            <a:r>
              <a:rPr kumimoji="0" lang="sv-SE" sz="800" b="0"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rPr>
              <a:t>Källa</a:t>
            </a:r>
            <a:r>
              <a:rPr lang="sv-SE" sz="800" dirty="0">
                <a:solidFill>
                  <a:srgbClr val="333333"/>
                </a:solidFill>
                <a:latin typeface="Arial" panose="020B0604020202020204" pitchFamily="34" charset="0"/>
                <a:ea typeface="Open Sans" panose="020B0606030504020204" pitchFamily="34" charset="0"/>
                <a:cs typeface="Arial" panose="020B0604020202020204" pitchFamily="34" charset="0"/>
              </a:rPr>
              <a:t>: Energimyndigheten: Kortsiktsprognos sommaren 2019 </a:t>
            </a:r>
            <a:endParaRPr kumimoji="0" lang="sv-SE" sz="800" b="0" i="0" u="none" strike="noStrike" kern="1200" cap="none" spc="0" normalizeH="0" baseline="0" noProof="0" dirty="0">
              <a:ln>
                <a:noFill/>
              </a:ln>
              <a:solidFill>
                <a:srgbClr val="333333"/>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97C950E-119C-C742-AF21-9D40C647AE86}"/>
              </a:ext>
            </a:extLst>
          </p:cNvPr>
          <p:cNvSpPr txBox="1"/>
          <p:nvPr/>
        </p:nvSpPr>
        <p:spPr>
          <a:xfrm>
            <a:off x="0" y="747127"/>
            <a:ext cx="10670956"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dirty="0">
                <a:ln>
                  <a:noFill/>
                </a:ln>
                <a:solidFill>
                  <a:prstClr val="white"/>
                </a:solidFill>
                <a:effectLst/>
                <a:uLnTx/>
                <a:uFillTx/>
                <a:latin typeface="Times New Roman" panose="02020603050405020304" pitchFamily="18" charset="0"/>
                <a:ea typeface="Cardo" panose="02020600000000000000" pitchFamily="18" charset="-79"/>
                <a:cs typeface="Times New Roman" panose="02020603050405020304" pitchFamily="18" charset="0"/>
              </a:rPr>
              <a:t>Vindkraften växer</a:t>
            </a:r>
          </a:p>
        </p:txBody>
      </p:sp>
      <p:sp>
        <p:nvSpPr>
          <p:cNvPr id="14" name="TextBox 13">
            <a:extLst>
              <a:ext uri="{FF2B5EF4-FFF2-40B4-BE49-F238E27FC236}">
                <a16:creationId xmlns:a16="http://schemas.microsoft.com/office/drawing/2014/main" id="{7BC29A6D-FE27-A64E-BB1B-64564A55C131}"/>
              </a:ext>
            </a:extLst>
          </p:cNvPr>
          <p:cNvSpPr txBox="1"/>
          <p:nvPr/>
        </p:nvSpPr>
        <p:spPr>
          <a:xfrm>
            <a:off x="3125540" y="1809700"/>
            <a:ext cx="4254368" cy="33855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white"/>
                </a:solidFill>
                <a:effectLst/>
                <a:uLnTx/>
                <a:uFillTx/>
                <a:latin typeface="Times New Roman" panose="02020603050405020304" pitchFamily="18" charset="0"/>
                <a:ea typeface="Open Sans" panose="020B0606030504020204" pitchFamily="34" charset="0"/>
                <a:cs typeface="Times New Roman" panose="02020603050405020304" pitchFamily="18" charset="0"/>
              </a:rPr>
              <a:t>Produktion från vindkraft [TWh]</a:t>
            </a:r>
          </a:p>
        </p:txBody>
      </p:sp>
      <p:graphicFrame>
        <p:nvGraphicFramePr>
          <p:cNvPr id="15" name="Chart 14">
            <a:extLst>
              <a:ext uri="{FF2B5EF4-FFF2-40B4-BE49-F238E27FC236}">
                <a16:creationId xmlns:a16="http://schemas.microsoft.com/office/drawing/2014/main" id="{F0705CC3-7D65-8841-B5BC-DDAA04D203FE}"/>
              </a:ext>
            </a:extLst>
          </p:cNvPr>
          <p:cNvGraphicFramePr/>
          <p:nvPr/>
        </p:nvGraphicFramePr>
        <p:xfrm>
          <a:off x="1094633" y="2753223"/>
          <a:ext cx="8526780" cy="3391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4">
            <a:extLst>
              <a:ext uri="{FF2B5EF4-FFF2-40B4-BE49-F238E27FC236}">
                <a16:creationId xmlns:a16="http://schemas.microsoft.com/office/drawing/2014/main" id="{7C243725-AF47-4E9F-85FA-1260951D56DB}"/>
              </a:ext>
            </a:extLst>
          </p:cNvPr>
          <p:cNvGraphicFramePr/>
          <p:nvPr/>
        </p:nvGraphicFramePr>
        <p:xfrm>
          <a:off x="9012891" y="-252445"/>
          <a:ext cx="2183476" cy="6505427"/>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0FEB38CC-6373-4AAA-AE80-D387B9BF6309}"/>
              </a:ext>
            </a:extLst>
          </p:cNvPr>
          <p:cNvSpPr/>
          <p:nvPr/>
        </p:nvSpPr>
        <p:spPr>
          <a:xfrm>
            <a:off x="9332170" y="3648141"/>
            <a:ext cx="1774098" cy="1292027"/>
          </a:xfrm>
          <a:prstGeom prst="rect">
            <a:avLst/>
          </a:prstGeom>
          <a:pattFill prst="wdDnDiag">
            <a:fgClr>
              <a:srgbClr val="EFEFE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671E892-9055-B140-A6BF-A29A7B01A4FE}"/>
              </a:ext>
            </a:extLst>
          </p:cNvPr>
          <p:cNvSpPr txBox="1"/>
          <p:nvPr/>
        </p:nvSpPr>
        <p:spPr>
          <a:xfrm>
            <a:off x="8955667" y="3690338"/>
            <a:ext cx="2529770" cy="1292662"/>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srgbClr val="FDDA14"/>
                </a:solidFill>
                <a:effectLst/>
                <a:uLnTx/>
                <a:uFillTx/>
                <a:latin typeface="Times New Roman" panose="02020603050405020304" pitchFamily="18" charset="0"/>
                <a:ea typeface="Open Sans" panose="020B0606030504020204" pitchFamily="34" charset="0"/>
                <a:cs typeface="Times New Roman" panose="02020603050405020304" pitchFamily="18" charset="0"/>
              </a:rPr>
              <a:t>Prognos 2022</a:t>
            </a:r>
            <a:br>
              <a:rPr kumimoji="0" lang="sv-SE" sz="1600" b="0" i="0" u="none" strike="noStrike" kern="1200" cap="none" spc="0" normalizeH="0" baseline="0" noProof="0" dirty="0">
                <a:ln>
                  <a:noFill/>
                </a:ln>
                <a:solidFill>
                  <a:srgbClr val="FDDA14"/>
                </a:solidFill>
                <a:effectLst/>
                <a:uLnTx/>
                <a:uFillTx/>
                <a:latin typeface="Times New Roman" panose="02020603050405020304" pitchFamily="18" charset="0"/>
                <a:ea typeface="Open Sans" panose="020B0606030504020204" pitchFamily="34" charset="0"/>
                <a:cs typeface="Times New Roman" panose="02020603050405020304" pitchFamily="18" charset="0"/>
              </a:rPr>
            </a:br>
            <a:r>
              <a:rPr kumimoji="0" lang="sv-SE" sz="5400" b="1" i="0" u="none" strike="noStrike" kern="1200" cap="none" spc="0" normalizeH="0" baseline="0" noProof="0" dirty="0">
                <a:ln>
                  <a:noFill/>
                </a:ln>
                <a:solidFill>
                  <a:srgbClr val="FDDA14"/>
                </a:solidFill>
                <a:effectLst/>
                <a:uLnTx/>
                <a:uFillTx/>
                <a:latin typeface="Times" panose="02020603050405020304" pitchFamily="18" charset="0"/>
                <a:ea typeface="Open Sans" panose="020B0606030504020204" pitchFamily="34" charset="0"/>
                <a:cs typeface="Times" panose="02020603050405020304" pitchFamily="18" charset="0"/>
              </a:rPr>
              <a:t>37</a:t>
            </a:r>
            <a:r>
              <a:rPr kumimoji="0" lang="sv-SE" sz="2400" b="1" i="0" u="none" strike="noStrike" kern="1200" cap="none" spc="0" normalizeH="0" baseline="0" noProof="0" dirty="0">
                <a:ln>
                  <a:noFill/>
                </a:ln>
                <a:solidFill>
                  <a:srgbClr val="FDDA14"/>
                </a:solidFill>
                <a:effectLst/>
                <a:uLnTx/>
                <a:uFillTx/>
                <a:latin typeface="Times New Roman" panose="02020603050405020304" pitchFamily="18" charset="0"/>
                <a:ea typeface="Open Sans" panose="020B0606030504020204" pitchFamily="34" charset="0"/>
                <a:cs typeface="Times New Roman" panose="02020603050405020304" pitchFamily="18" charset="0"/>
              </a:rPr>
              <a:t>TWh</a:t>
            </a:r>
          </a:p>
        </p:txBody>
      </p:sp>
    </p:spTree>
    <p:extLst>
      <p:ext uri="{BB962C8B-B14F-4D97-AF65-F5344CB8AC3E}">
        <p14:creationId xmlns:p14="http://schemas.microsoft.com/office/powerpoint/2010/main" val="10216815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left)">
                                      <p:cBhvr>
                                        <p:cTn id="7" dur="1500"/>
                                        <p:tgtEl>
                                          <p:spTgt spid="15">
                                            <p:graphicEl>
                                              <a:chart seriesIdx="-3" categoryIdx="-3" bldStep="gridLegend"/>
                                            </p:graphic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11" dur="1500"/>
                                        <p:tgtEl>
                                          <p:spTgt spid="15">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left)">
                                      <p:cBhvr>
                                        <p:cTn id="16" dur="1500"/>
                                        <p:tgtEl>
                                          <p:spTgt spid="11">
                                            <p:graphicEl>
                                              <a:chart seriesIdx="-3" categoryIdx="-3" bldStep="gridLegend"/>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1500"/>
                                        <p:tgtEl>
                                          <p:spTgt spid="22"/>
                                        </p:tgtEl>
                                      </p:cBhvr>
                                    </p:animEffect>
                                  </p:childTnLst>
                                </p:cTn>
                              </p:par>
                              <p:par>
                                <p:cTn id="24" presetID="22" presetClass="entr" presetSubtype="8" fill="hold" grpId="0" nodeType="withEffect">
                                  <p:stCondLst>
                                    <p:cond delay="750"/>
                                  </p:stCondLst>
                                  <p:childTnLst>
                                    <p:set>
                                      <p:cBhvr>
                                        <p:cTn id="25"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left)">
                                      <p:cBhvr>
                                        <p:cTn id="26" dur="1500"/>
                                        <p:tgtEl>
                                          <p:spTgt spid="11">
                                            <p:graphicEl>
                                              <a:chart seriesIdx="0" categoryIdx="-4" bldStep="series"/>
                                            </p:graphicEl>
                                          </p:spTgt>
                                        </p:tgtEl>
                                      </p:cBhvr>
                                    </p:animEffect>
                                  </p:childTnLst>
                                </p:cTn>
                              </p:par>
                            </p:childTnLst>
                          </p:cTn>
                        </p:par>
                        <p:par>
                          <p:cTn id="27" fill="hold">
                            <p:stCondLst>
                              <p:cond delay="3750"/>
                            </p:stCondLst>
                            <p:childTnLst>
                              <p:par>
                                <p:cTn id="28" presetID="22" presetClass="entr" presetSubtype="8" fill="hold" grpId="0" nodeType="after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childTnLst>
                          </p:cTn>
                        </p:par>
                        <p:par>
                          <p:cTn id="31" fill="hold">
                            <p:stCondLst>
                              <p:cond delay="525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Graphic spid="15" grpId="0" uiExpand="1">
        <p:bldSub>
          <a:bldChart bld="series"/>
        </p:bldSub>
      </p:bldGraphic>
      <p:bldGraphic spid="11" grpId="0" uiExpand="1">
        <p:bldSub>
          <a:bldChart bld="series"/>
        </p:bldSub>
      </p:bldGraphic>
      <p:bldP spid="12" grpId="0" animBg="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ABE6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31CD38-8D8D-5841-A654-E5EB7B9522F5}"/>
              </a:ext>
            </a:extLst>
          </p:cNvPr>
          <p:cNvSpPr/>
          <p:nvPr/>
        </p:nvSpPr>
        <p:spPr>
          <a:xfrm>
            <a:off x="477079" y="1970421"/>
            <a:ext cx="11247426" cy="4606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2549210A-3861-4E1A-B103-4A4B4866000D}"/>
              </a:ext>
            </a:extLst>
          </p:cNvPr>
          <p:cNvGraphicFramePr/>
          <p:nvPr/>
        </p:nvGraphicFramePr>
        <p:xfrm>
          <a:off x="1974087" y="2311368"/>
          <a:ext cx="6786323" cy="4099485"/>
        </p:xfrm>
        <a:graphic>
          <a:graphicData uri="http://schemas.openxmlformats.org/drawingml/2006/chart">
            <c:chart xmlns:c="http://schemas.openxmlformats.org/drawingml/2006/chart" xmlns:r="http://schemas.openxmlformats.org/officeDocument/2006/relationships" r:id="rId5"/>
          </a:graphicData>
        </a:graphic>
      </p:graphicFrame>
      <p:sp>
        <p:nvSpPr>
          <p:cNvPr id="60" name="Rectangle 75">
            <a:extLst>
              <a:ext uri="{FF2B5EF4-FFF2-40B4-BE49-F238E27FC236}">
                <a16:creationId xmlns:a16="http://schemas.microsoft.com/office/drawing/2014/main" id="{A77E489E-418F-494B-A935-496ACF388078}"/>
              </a:ext>
            </a:extLst>
          </p:cNvPr>
          <p:cNvSpPr>
            <a:spLocks noChangeArrowheads="1"/>
          </p:cNvSpPr>
          <p:nvPr>
            <p:custDataLst>
              <p:tags r:id="rId1"/>
            </p:custDataLst>
          </p:nvPr>
        </p:nvSpPr>
        <p:spPr bwMode="gray">
          <a:xfrm>
            <a:off x="8515305" y="4277106"/>
            <a:ext cx="2994544" cy="994880"/>
          </a:xfrm>
          <a:prstGeom prst="rect">
            <a:avLst/>
          </a:prstGeom>
          <a:solidFill>
            <a:srgbClr val="509FD5"/>
          </a:solidFill>
          <a:ln>
            <a:noFill/>
          </a:ln>
          <a:effectLst/>
        </p:spPr>
        <p:txBody>
          <a:bodyPr lIns="288000" tIns="27984" rIns="27984" bIns="27984" anchor="ctr">
            <a:noAutofit/>
          </a:bodyPr>
          <a:lstStyle>
            <a:lvl1pPr defTabSz="895350">
              <a:buClr>
                <a:schemeClr val="tx2"/>
              </a:buClr>
              <a:defRPr sz="1600">
                <a:solidFill>
                  <a:schemeClr val="tx1"/>
                </a:solidFill>
                <a:latin typeface="Arial" panose="020B0604020202020204" pitchFamily="34" charset="0"/>
              </a:defRPr>
            </a:lvl1pPr>
            <a:lvl2pPr marL="193675" indent="-192088" defTabSz="8953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457200" indent="-261938"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614363" indent="-155575"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746125" indent="-130175" defTabSz="89535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12033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16605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21177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25749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defTabSz="685634">
              <a:buClr>
                <a:srgbClr val="4E4B48"/>
              </a:buClr>
              <a:defRPr/>
            </a:pPr>
            <a:r>
              <a:rPr lang="en-US" sz="1050" b="1" dirty="0">
                <a:solidFill>
                  <a:prstClr val="white"/>
                </a:solidFill>
                <a:ea typeface="ＭＳ Ｐゴシック"/>
                <a:cs typeface="Arial" panose="020B0604020202020204" pitchFamily="34" charset="0"/>
              </a:rPr>
              <a:t>&lt; 0,5%</a:t>
            </a:r>
            <a:br>
              <a:rPr lang="en-US" sz="1050" b="1" dirty="0">
                <a:solidFill>
                  <a:prstClr val="white"/>
                </a:solidFill>
                <a:ea typeface="ＭＳ Ｐゴシック"/>
                <a:cs typeface="Arial" panose="020B0604020202020204" pitchFamily="34" charset="0"/>
              </a:rPr>
            </a:br>
            <a:r>
              <a:rPr lang="en-US" sz="1050" dirty="0">
                <a:solidFill>
                  <a:prstClr val="white"/>
                </a:solidFill>
                <a:ea typeface="ＭＳ Ｐゴシック"/>
                <a:cs typeface="Arial" panose="020B0604020202020204" pitchFamily="34" charset="0"/>
              </a:rPr>
              <a:t>~</a:t>
            </a:r>
            <a:r>
              <a:rPr lang="en-US" sz="900" dirty="0">
                <a:solidFill>
                  <a:prstClr val="white"/>
                </a:solidFill>
                <a:ea typeface="ＭＳ Ｐゴシック"/>
                <a:cs typeface="Arial" panose="020B0604020202020204" pitchFamily="34" charset="0"/>
              </a:rPr>
              <a:t>1000 SEK för </a:t>
            </a:r>
            <a:r>
              <a:rPr lang="en-US" sz="900" dirty="0" err="1">
                <a:solidFill>
                  <a:prstClr val="white"/>
                </a:solidFill>
                <a:ea typeface="ＭＳ Ｐゴシック"/>
                <a:cs typeface="Arial" panose="020B0604020202020204" pitchFamily="34" charset="0"/>
              </a:rPr>
              <a:t>en</a:t>
            </a:r>
            <a:r>
              <a:rPr lang="en-US" sz="900" dirty="0">
                <a:solidFill>
                  <a:prstClr val="white"/>
                </a:solidFill>
                <a:ea typeface="ＭＳ Ｐゴシック"/>
                <a:cs typeface="Arial" panose="020B0604020202020204" pitchFamily="34" charset="0"/>
              </a:rPr>
              <a:t> </a:t>
            </a:r>
            <a:r>
              <a:rPr lang="en-US" sz="900" dirty="0" err="1">
                <a:solidFill>
                  <a:prstClr val="white"/>
                </a:solidFill>
                <a:ea typeface="ＭＳ Ｐゴシック"/>
                <a:cs typeface="Arial" panose="020B0604020202020204" pitchFamily="34" charset="0"/>
              </a:rPr>
              <a:t>ny</a:t>
            </a:r>
            <a:r>
              <a:rPr lang="en-US" sz="900" dirty="0">
                <a:solidFill>
                  <a:prstClr val="white"/>
                </a:solidFill>
                <a:ea typeface="ＭＳ Ｐゴシック"/>
                <a:cs typeface="Arial" panose="020B0604020202020204" pitchFamily="34" charset="0"/>
              </a:rPr>
              <a:t> </a:t>
            </a:r>
            <a:r>
              <a:rPr lang="en-US" sz="900" dirty="0" err="1">
                <a:solidFill>
                  <a:prstClr val="white"/>
                </a:solidFill>
                <a:ea typeface="ＭＳ Ｐゴシック"/>
                <a:cs typeface="Arial" panose="020B0604020202020204" pitchFamily="34" charset="0"/>
              </a:rPr>
              <a:t>bil</a:t>
            </a:r>
            <a:r>
              <a:rPr lang="en-US" sz="900" dirty="0">
                <a:solidFill>
                  <a:prstClr val="white"/>
                </a:solidFill>
                <a:ea typeface="ＭＳ Ｐゴシック"/>
                <a:cs typeface="Arial" panose="020B0604020202020204" pitchFamily="34" charset="0"/>
              </a:rPr>
              <a:t> </a:t>
            </a:r>
            <a:r>
              <a:rPr lang="en-US" sz="900" dirty="0" err="1">
                <a:solidFill>
                  <a:prstClr val="white"/>
                </a:solidFill>
                <a:ea typeface="ＭＳ Ｐゴシック"/>
                <a:cs typeface="Arial" panose="020B0604020202020204" pitchFamily="34" charset="0"/>
              </a:rPr>
              <a:t>producerad</a:t>
            </a:r>
            <a:br>
              <a:rPr lang="en-US" sz="900" dirty="0">
                <a:solidFill>
                  <a:prstClr val="white"/>
                </a:solidFill>
                <a:ea typeface="ＭＳ Ｐゴシック"/>
                <a:cs typeface="Arial" panose="020B0604020202020204" pitchFamily="34" charset="0"/>
              </a:rPr>
            </a:br>
            <a:r>
              <a:rPr lang="en-US" sz="900" dirty="0">
                <a:solidFill>
                  <a:prstClr val="white"/>
                </a:solidFill>
                <a:ea typeface="ＭＳ Ｐゴシック"/>
                <a:cs typeface="Arial" panose="020B0604020202020204" pitchFamily="34" charset="0"/>
              </a:rPr>
              <a:t>med </a:t>
            </a:r>
            <a:r>
              <a:rPr lang="en-US" sz="900" dirty="0" err="1">
                <a:solidFill>
                  <a:prstClr val="white"/>
                </a:solidFill>
                <a:ea typeface="ＭＳ Ｐゴシック"/>
                <a:cs typeface="Arial" panose="020B0604020202020204" pitchFamily="34" charset="0"/>
              </a:rPr>
              <a:t>fossilfritt</a:t>
            </a:r>
            <a:r>
              <a:rPr lang="en-US" sz="900" dirty="0">
                <a:solidFill>
                  <a:prstClr val="white"/>
                </a:solidFill>
                <a:ea typeface="ＭＳ Ｐゴシック"/>
                <a:cs typeface="Arial" panose="020B0604020202020204" pitchFamily="34" charset="0"/>
              </a:rPr>
              <a:t> </a:t>
            </a:r>
            <a:r>
              <a:rPr lang="en-US" sz="900" dirty="0" err="1">
                <a:solidFill>
                  <a:prstClr val="white"/>
                </a:solidFill>
                <a:ea typeface="ＭＳ Ｐゴシック"/>
                <a:cs typeface="Arial" panose="020B0604020202020204" pitchFamily="34" charset="0"/>
              </a:rPr>
              <a:t>stål</a:t>
            </a:r>
            <a:endParaRPr lang="en-US" sz="1000" dirty="0">
              <a:solidFill>
                <a:prstClr val="white"/>
              </a:solidFill>
              <a:ea typeface="ＭＳ Ｐゴシック"/>
              <a:cs typeface="Arial" panose="020B0604020202020204" pitchFamily="34" charset="0"/>
            </a:endParaRPr>
          </a:p>
        </p:txBody>
      </p:sp>
      <p:sp>
        <p:nvSpPr>
          <p:cNvPr id="61" name="Rectangle 75">
            <a:extLst>
              <a:ext uri="{FF2B5EF4-FFF2-40B4-BE49-F238E27FC236}">
                <a16:creationId xmlns:a16="http://schemas.microsoft.com/office/drawing/2014/main" id="{64CBA452-9FB3-1048-A5BE-287E2B1FB720}"/>
              </a:ext>
            </a:extLst>
          </p:cNvPr>
          <p:cNvSpPr>
            <a:spLocks noChangeArrowheads="1"/>
          </p:cNvSpPr>
          <p:nvPr>
            <p:custDataLst>
              <p:tags r:id="rId2"/>
            </p:custDataLst>
          </p:nvPr>
        </p:nvSpPr>
        <p:spPr bwMode="gray">
          <a:xfrm>
            <a:off x="8510733" y="2984626"/>
            <a:ext cx="2994544" cy="994882"/>
          </a:xfrm>
          <a:prstGeom prst="rect">
            <a:avLst/>
          </a:prstGeom>
          <a:solidFill>
            <a:srgbClr val="509FD5"/>
          </a:solidFill>
          <a:ln>
            <a:noFill/>
          </a:ln>
          <a:effectLst/>
        </p:spPr>
        <p:txBody>
          <a:bodyPr lIns="288000" tIns="27984" rIns="27984" bIns="27984" anchor="ctr">
            <a:noAutofit/>
          </a:bodyPr>
          <a:lstStyle>
            <a:lvl1pPr defTabSz="895350">
              <a:buClr>
                <a:schemeClr val="tx2"/>
              </a:buClr>
              <a:defRPr sz="1600">
                <a:solidFill>
                  <a:schemeClr val="tx1"/>
                </a:solidFill>
                <a:latin typeface="Arial" panose="020B0604020202020204" pitchFamily="34" charset="0"/>
              </a:defRPr>
            </a:lvl1pPr>
            <a:lvl2pPr marL="193675" indent="-192088" defTabSz="895350">
              <a:buClr>
                <a:schemeClr val="tx2"/>
              </a:buClr>
              <a:buSzPct val="125000"/>
              <a:buFont typeface="Arial" panose="020B0604020202020204" pitchFamily="34" charset="0"/>
              <a:buChar char="▪"/>
              <a:defRPr sz="1600">
                <a:solidFill>
                  <a:schemeClr val="tx1"/>
                </a:solidFill>
                <a:latin typeface="Arial" panose="020B0604020202020204" pitchFamily="34" charset="0"/>
              </a:defRPr>
            </a:lvl2pPr>
            <a:lvl3pPr marL="457200" indent="-261938"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3pPr>
            <a:lvl4pPr marL="614363" indent="-155575" defTabSz="895350">
              <a:buClr>
                <a:schemeClr val="tx2"/>
              </a:buClr>
              <a:buSzPct val="120000"/>
              <a:buFont typeface="Arial" panose="020B0604020202020204" pitchFamily="34" charset="0"/>
              <a:buChar char="▫"/>
              <a:defRPr sz="1600">
                <a:solidFill>
                  <a:schemeClr val="tx1"/>
                </a:solidFill>
                <a:latin typeface="Arial" panose="020B0604020202020204" pitchFamily="34" charset="0"/>
              </a:defRPr>
            </a:lvl4pPr>
            <a:lvl5pPr marL="746125" indent="-130175" defTabSz="895350">
              <a:buClr>
                <a:schemeClr val="tx2"/>
              </a:buClr>
              <a:buSzPct val="89000"/>
              <a:buFont typeface="Arial" panose="020B0604020202020204" pitchFamily="34" charset="0"/>
              <a:buChar char="-"/>
              <a:defRPr sz="1600">
                <a:solidFill>
                  <a:schemeClr val="tx1"/>
                </a:solidFill>
                <a:latin typeface="Arial" panose="020B0604020202020204" pitchFamily="34" charset="0"/>
              </a:defRPr>
            </a:lvl5pPr>
            <a:lvl6pPr marL="12033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6pPr>
            <a:lvl7pPr marL="16605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7pPr>
            <a:lvl8pPr marL="21177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8pPr>
            <a:lvl9pPr marL="2574925" indent="-130175" defTabSz="895350" eaLnBrk="0" fontAlgn="base" hangingPunct="0">
              <a:spcBef>
                <a:spcPct val="0"/>
              </a:spcBef>
              <a:spcAft>
                <a:spcPct val="0"/>
              </a:spcAft>
              <a:buClr>
                <a:schemeClr val="tx2"/>
              </a:buClr>
              <a:buSzPct val="89000"/>
              <a:buFont typeface="Arial" panose="020B0604020202020204" pitchFamily="34" charset="0"/>
              <a:buChar char="-"/>
              <a:defRPr sz="1600">
                <a:solidFill>
                  <a:schemeClr val="tx1"/>
                </a:solidFill>
                <a:latin typeface="Arial" panose="020B0604020202020204" pitchFamily="34" charset="0"/>
              </a:defRPr>
            </a:lvl9pPr>
          </a:lstStyle>
          <a:p>
            <a:pPr marL="0" marR="0" lvl="0" indent="0" defTabSz="685634" eaLnBrk="1" fontAlgn="auto" latinLnBrk="0" hangingPunct="1">
              <a:lnSpc>
                <a:spcPct val="100000"/>
              </a:lnSpc>
              <a:spcBef>
                <a:spcPts val="0"/>
              </a:spcBef>
              <a:spcAft>
                <a:spcPts val="0"/>
              </a:spcAft>
              <a:buClr>
                <a:srgbClr val="4E4B48"/>
              </a:buClr>
              <a:buSzTx/>
              <a:buFontTx/>
              <a:buNone/>
              <a:tabLst/>
              <a:defRPr/>
            </a:pPr>
            <a:r>
              <a:rPr lang="en-US" sz="1100" b="1" kern="0" dirty="0">
                <a:solidFill>
                  <a:prstClr val="white"/>
                </a:solidFill>
                <a:ea typeface="ＭＳ Ｐゴシック"/>
                <a:cs typeface="Arial" panose="020B0604020202020204" pitchFamily="34" charset="0"/>
              </a:rPr>
              <a:t>&lt;</a:t>
            </a:r>
            <a:r>
              <a:rPr kumimoji="0" lang="en-US" sz="1100" b="1" i="0" u="none" strike="noStrike" kern="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rPr>
              <a:t> 0,5%</a:t>
            </a:r>
          </a:p>
          <a:p>
            <a:pPr lvl="0" defTabSz="685634">
              <a:buClr>
                <a:srgbClr val="4E4B48"/>
              </a:buClr>
              <a:defRPr/>
            </a:pPr>
            <a:r>
              <a:rPr lang="en-US" sz="900" b="1" dirty="0">
                <a:solidFill>
                  <a:prstClr val="white"/>
                </a:solidFill>
                <a:ea typeface="ＭＳ Ｐゴシック"/>
                <a:cs typeface="Arial" panose="020B0604020202020204" pitchFamily="34" charset="0"/>
              </a:rPr>
              <a:t>~ </a:t>
            </a:r>
            <a:r>
              <a:rPr kumimoji="0" lang="en-US" sz="900" b="0" i="0" u="none" strike="noStrike" kern="0" cap="none" spc="0" normalizeH="0" baseline="0" noProof="0" dirty="0">
                <a:ln>
                  <a:noFill/>
                </a:ln>
                <a:solidFill>
                  <a:prstClr val="white"/>
                </a:solidFill>
                <a:effectLst/>
                <a:uLnTx/>
                <a:uFillTx/>
                <a:latin typeface="Arial" panose="020B0604020202020204" pitchFamily="34" charset="0"/>
              </a:rPr>
              <a:t>50 SEK per </a:t>
            </a:r>
            <a:r>
              <a:rPr kumimoji="0" lang="en-US" sz="900" b="0" i="0" u="none" strike="noStrike" kern="0" cap="none" spc="0" normalizeH="0" baseline="0" noProof="0" dirty="0" err="1">
                <a:ln>
                  <a:noFill/>
                </a:ln>
                <a:solidFill>
                  <a:prstClr val="white"/>
                </a:solidFill>
                <a:effectLst/>
                <a:uLnTx/>
                <a:uFillTx/>
                <a:latin typeface="Arial" panose="020B0604020202020204" pitchFamily="34" charset="0"/>
              </a:rPr>
              <a:t>kvadratmeter</a:t>
            </a:r>
            <a:r>
              <a:rPr kumimoji="0" lang="en-GB" sz="900" b="0" i="0" u="none" strike="noStrike" kern="0" cap="none" spc="0" normalizeH="0" baseline="0" noProof="0" dirty="0">
                <a:ln>
                  <a:noFill/>
                </a:ln>
                <a:solidFill>
                  <a:prstClr val="white"/>
                </a:solidFill>
                <a:effectLst/>
                <a:uLnTx/>
                <a:uFillTx/>
                <a:latin typeface="Arial" panose="020B0604020202020204" pitchFamily="34" charset="0"/>
              </a:rPr>
              <a:t> (</a:t>
            </a:r>
            <a:r>
              <a:rPr kumimoji="0" lang="en-GB" sz="900" b="0" i="0" u="none" strike="noStrike" kern="0" cap="none" spc="0" normalizeH="0" baseline="0" noProof="0" dirty="0" err="1">
                <a:ln>
                  <a:noFill/>
                </a:ln>
                <a:solidFill>
                  <a:prstClr val="white"/>
                </a:solidFill>
                <a:effectLst/>
                <a:uLnTx/>
                <a:uFillTx/>
                <a:latin typeface="Arial" panose="020B0604020202020204" pitchFamily="34" charset="0"/>
              </a:rPr>
              <a:t>flerbostadshus</a:t>
            </a:r>
            <a:r>
              <a:rPr kumimoji="0" lang="en-GB" sz="900" b="0" i="0" u="none" strike="noStrike" kern="0" cap="none" spc="0" normalizeH="0" baseline="0" noProof="0" dirty="0">
                <a:ln>
                  <a:noFill/>
                </a:ln>
                <a:solidFill>
                  <a:prstClr val="white"/>
                </a:solidFill>
                <a:effectLst/>
                <a:uLnTx/>
                <a:uFillTx/>
                <a:latin typeface="Arial" panose="020B0604020202020204" pitchFamily="34" charset="0"/>
              </a:rPr>
              <a:t>)</a:t>
            </a:r>
            <a:endParaRPr kumimoji="0" lang="en-US" sz="1050" b="1" i="0" u="none" strike="noStrike" kern="0" cap="none" spc="0" normalizeH="0" baseline="0" noProof="0" dirty="0">
              <a:ln>
                <a:noFill/>
              </a:ln>
              <a:solidFill>
                <a:prstClr val="white"/>
              </a:solidFill>
              <a:effectLst/>
              <a:uLnTx/>
              <a:uFillTx/>
              <a:latin typeface="Arial" panose="020B0604020202020204" pitchFamily="34" charset="0"/>
              <a:ea typeface="ＭＳ Ｐゴシック"/>
              <a:cs typeface="Arial" panose="020B0604020202020204" pitchFamily="34" charset="0"/>
            </a:endParaRPr>
          </a:p>
        </p:txBody>
      </p:sp>
      <p:pic>
        <p:nvPicPr>
          <p:cNvPr id="5" name="Graphic 4" descr="Car">
            <a:extLst>
              <a:ext uri="{FF2B5EF4-FFF2-40B4-BE49-F238E27FC236}">
                <a16:creationId xmlns:a16="http://schemas.microsoft.com/office/drawing/2014/main" id="{AE989D83-7DBA-5F46-A997-CC1F821C12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68815" y="4505613"/>
            <a:ext cx="728366" cy="728366"/>
          </a:xfrm>
          <a:prstGeom prst="rect">
            <a:avLst/>
          </a:prstGeom>
        </p:spPr>
      </p:pic>
      <p:sp>
        <p:nvSpPr>
          <p:cNvPr id="23" name="TextBox 22">
            <a:extLst>
              <a:ext uri="{FF2B5EF4-FFF2-40B4-BE49-F238E27FC236}">
                <a16:creationId xmlns:a16="http://schemas.microsoft.com/office/drawing/2014/main" id="{13DF37A5-B580-8A44-90D1-836E6D1D3555}"/>
              </a:ext>
            </a:extLst>
          </p:cNvPr>
          <p:cNvSpPr txBox="1"/>
          <p:nvPr/>
        </p:nvSpPr>
        <p:spPr>
          <a:xfrm>
            <a:off x="2971451" y="1424446"/>
            <a:ext cx="6249096" cy="33855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u="none" strike="noStrike" kern="1200" cap="none" spc="0" normalizeH="0" baseline="0" noProof="0" dirty="0">
                <a:ln>
                  <a:noFill/>
                </a:ln>
                <a:solidFill>
                  <a:schemeClr val="bg1"/>
                </a:solidFill>
                <a:effectLst/>
                <a:uLnTx/>
                <a:uFillTx/>
                <a:latin typeface="Times New Roman" panose="02020603050405020304" pitchFamily="18" charset="0"/>
                <a:ea typeface="Open Sans" panose="020B0606030504020204" pitchFamily="34" charset="0"/>
                <a:cs typeface="Times New Roman" panose="02020603050405020304" pitchFamily="18" charset="0"/>
              </a:rPr>
              <a:t>Pris från råmaterial till fossilfri slutprodukt. Kostnadsökning i procent.</a:t>
            </a:r>
          </a:p>
        </p:txBody>
      </p:sp>
      <p:sp>
        <p:nvSpPr>
          <p:cNvPr id="21" name="TextBox 8">
            <a:extLst>
              <a:ext uri="{FF2B5EF4-FFF2-40B4-BE49-F238E27FC236}">
                <a16:creationId xmlns:a16="http://schemas.microsoft.com/office/drawing/2014/main" id="{BF5DDCEE-037E-46D0-85B6-757FAFE5BAD8}"/>
              </a:ext>
            </a:extLst>
          </p:cNvPr>
          <p:cNvSpPr txBox="1"/>
          <p:nvPr/>
        </p:nvSpPr>
        <p:spPr>
          <a:xfrm>
            <a:off x="6147143" y="2311368"/>
            <a:ext cx="1021405" cy="400110"/>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sv-SE" sz="2000" b="1" dirty="0">
                <a:solidFill>
                  <a:srgbClr val="4ABE6D"/>
                </a:solidFill>
                <a:latin typeface="Times" pitchFamily="2" charset="0"/>
                <a:ea typeface="Cardo" panose="02020600000000000000" pitchFamily="18" charset="-79"/>
                <a:cs typeface="Cardo" panose="02020600000000000000" pitchFamily="18" charset="-79"/>
              </a:rPr>
              <a:t>75%</a:t>
            </a:r>
            <a:endParaRPr kumimoji="0" lang="sv-SE" sz="2000" b="1" i="0" u="none" strike="noStrike" kern="1200" cap="none" spc="0" normalizeH="0" baseline="0" noProof="0" dirty="0">
              <a:ln>
                <a:noFill/>
              </a:ln>
              <a:solidFill>
                <a:srgbClr val="4ABE6D"/>
              </a:solidFill>
              <a:effectLst/>
              <a:uLnTx/>
              <a:uFillTx/>
              <a:latin typeface="Times" pitchFamily="2" charset="0"/>
              <a:ea typeface="Cardo" panose="02020600000000000000" pitchFamily="18" charset="-79"/>
              <a:cs typeface="Cardo" panose="02020600000000000000" pitchFamily="18" charset="-79"/>
            </a:endParaRPr>
          </a:p>
        </p:txBody>
      </p:sp>
      <p:sp>
        <p:nvSpPr>
          <p:cNvPr id="25" name="TextBox 8">
            <a:extLst>
              <a:ext uri="{FF2B5EF4-FFF2-40B4-BE49-F238E27FC236}">
                <a16:creationId xmlns:a16="http://schemas.microsoft.com/office/drawing/2014/main" id="{A7ABB999-65FF-428B-8723-D5BFC07C3849}"/>
              </a:ext>
            </a:extLst>
          </p:cNvPr>
          <p:cNvSpPr txBox="1"/>
          <p:nvPr/>
        </p:nvSpPr>
        <p:spPr>
          <a:xfrm>
            <a:off x="3011938" y="4663970"/>
            <a:ext cx="1021405" cy="400110"/>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sv-SE" sz="2000" b="1" dirty="0">
                <a:solidFill>
                  <a:srgbClr val="4ABE6D"/>
                </a:solidFill>
                <a:latin typeface="Times" pitchFamily="2" charset="0"/>
                <a:ea typeface="Cardo" panose="02020600000000000000" pitchFamily="18" charset="-79"/>
                <a:cs typeface="Cardo" panose="02020600000000000000" pitchFamily="18" charset="-79"/>
              </a:rPr>
              <a:t>25%</a:t>
            </a:r>
            <a:endParaRPr kumimoji="0" lang="sv-SE" sz="2000" b="1" i="0" u="none" strike="noStrike" kern="1200" cap="none" spc="0" normalizeH="0" baseline="0" noProof="0" dirty="0">
              <a:ln>
                <a:noFill/>
              </a:ln>
              <a:solidFill>
                <a:srgbClr val="4ABE6D"/>
              </a:solidFill>
              <a:effectLst/>
              <a:uLnTx/>
              <a:uFillTx/>
              <a:latin typeface="Times" pitchFamily="2" charset="0"/>
              <a:ea typeface="Cardo" panose="02020600000000000000" pitchFamily="18" charset="-79"/>
              <a:cs typeface="Cardo" panose="02020600000000000000" pitchFamily="18" charset="-79"/>
            </a:endParaRPr>
          </a:p>
        </p:txBody>
      </p:sp>
      <p:sp>
        <p:nvSpPr>
          <p:cNvPr id="29" name="TextBox 8">
            <a:extLst>
              <a:ext uri="{FF2B5EF4-FFF2-40B4-BE49-F238E27FC236}">
                <a16:creationId xmlns:a16="http://schemas.microsoft.com/office/drawing/2014/main" id="{E1C4E9DE-B3F9-4A2D-A484-BB3703A17CBE}"/>
              </a:ext>
            </a:extLst>
          </p:cNvPr>
          <p:cNvSpPr txBox="1"/>
          <p:nvPr/>
        </p:nvSpPr>
        <p:spPr>
          <a:xfrm>
            <a:off x="3863744" y="5834516"/>
            <a:ext cx="1021405" cy="400110"/>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sv-SE" sz="2000" b="1" dirty="0">
                <a:solidFill>
                  <a:srgbClr val="509FD5"/>
                </a:solidFill>
                <a:latin typeface="Times" pitchFamily="2" charset="0"/>
                <a:ea typeface="Cardo" panose="02020600000000000000" pitchFamily="18" charset="-79"/>
                <a:cs typeface="Cardo" panose="02020600000000000000" pitchFamily="18" charset="-79"/>
              </a:rPr>
              <a:t>&lt;0,5%</a:t>
            </a:r>
            <a:endParaRPr kumimoji="0" lang="sv-SE" sz="2000" b="1" i="0" u="none" strike="noStrike" kern="1200" cap="none" spc="0" normalizeH="0" baseline="0" noProof="0" dirty="0">
              <a:ln>
                <a:noFill/>
              </a:ln>
              <a:solidFill>
                <a:srgbClr val="509FD5"/>
              </a:solidFill>
              <a:effectLst/>
              <a:uLnTx/>
              <a:uFillTx/>
              <a:latin typeface="Times" pitchFamily="2" charset="0"/>
              <a:ea typeface="Cardo" panose="02020600000000000000" pitchFamily="18" charset="-79"/>
              <a:cs typeface="Cardo" panose="02020600000000000000" pitchFamily="18" charset="-79"/>
            </a:endParaRPr>
          </a:p>
        </p:txBody>
      </p:sp>
      <p:sp>
        <p:nvSpPr>
          <p:cNvPr id="30" name="TextBox 8">
            <a:extLst>
              <a:ext uri="{FF2B5EF4-FFF2-40B4-BE49-F238E27FC236}">
                <a16:creationId xmlns:a16="http://schemas.microsoft.com/office/drawing/2014/main" id="{02D5FC0D-BCE5-409E-9F61-C4D9BEB7BC35}"/>
              </a:ext>
            </a:extLst>
          </p:cNvPr>
          <p:cNvSpPr txBox="1"/>
          <p:nvPr/>
        </p:nvSpPr>
        <p:spPr>
          <a:xfrm>
            <a:off x="6994623" y="5836893"/>
            <a:ext cx="1021405" cy="400110"/>
          </a:xfrm>
          <a:prstGeom prst="rect">
            <a:avLst/>
          </a:prstGeom>
          <a:noFill/>
        </p:spPr>
        <p:txBody>
          <a:bodyPr wrap="square"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lgn="ctr"/>
            <a:r>
              <a:rPr lang="sv-SE" sz="2000" b="1" dirty="0">
                <a:solidFill>
                  <a:srgbClr val="509FD5"/>
                </a:solidFill>
                <a:latin typeface="Times" pitchFamily="2" charset="0"/>
                <a:ea typeface="Cardo" panose="02020600000000000000" pitchFamily="18" charset="-79"/>
                <a:cs typeface="Cardo" panose="02020600000000000000" pitchFamily="18" charset="-79"/>
              </a:rPr>
              <a:t>&lt;0,5%</a:t>
            </a:r>
            <a:endParaRPr kumimoji="0" lang="sv-SE" sz="2000" b="1" i="0" u="none" strike="noStrike" kern="1200" cap="none" spc="0" normalizeH="0" baseline="0" noProof="0" dirty="0">
              <a:ln>
                <a:noFill/>
              </a:ln>
              <a:solidFill>
                <a:srgbClr val="509FD5"/>
              </a:solidFill>
              <a:effectLst/>
              <a:uLnTx/>
              <a:uFillTx/>
              <a:latin typeface="Times" pitchFamily="2" charset="0"/>
              <a:ea typeface="Cardo" panose="02020600000000000000" pitchFamily="18" charset="-79"/>
              <a:cs typeface="Cardo" panose="02020600000000000000" pitchFamily="18" charset="-79"/>
            </a:endParaRPr>
          </a:p>
        </p:txBody>
      </p:sp>
      <p:pic>
        <p:nvPicPr>
          <p:cNvPr id="31" name="Graphic 2" descr="Home">
            <a:extLst>
              <a:ext uri="{FF2B5EF4-FFF2-40B4-BE49-F238E27FC236}">
                <a16:creationId xmlns:a16="http://schemas.microsoft.com/office/drawing/2014/main" id="{1DEC6EB6-05D6-407C-8361-F7C8393B893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7136" y="2143272"/>
            <a:ext cx="613281" cy="613281"/>
          </a:xfrm>
          <a:prstGeom prst="rect">
            <a:avLst/>
          </a:prstGeom>
        </p:spPr>
      </p:pic>
      <p:sp>
        <p:nvSpPr>
          <p:cNvPr id="32" name="Text Box 4">
            <a:extLst>
              <a:ext uri="{FF2B5EF4-FFF2-40B4-BE49-F238E27FC236}">
                <a16:creationId xmlns:a16="http://schemas.microsoft.com/office/drawing/2014/main" id="{852AF1D4-50D3-4F4F-9145-680D1F43C814}"/>
              </a:ext>
            </a:extLst>
          </p:cNvPr>
          <p:cNvSpPr txBox="1">
            <a:spLocks noChangeArrowheads="1"/>
          </p:cNvSpPr>
          <p:nvPr/>
        </p:nvSpPr>
        <p:spPr bwMode="auto">
          <a:xfrm>
            <a:off x="6657845" y="6598046"/>
            <a:ext cx="5257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kumimoji="1" sz="2200" b="1" i="1">
                <a:solidFill>
                  <a:schemeClr val="tx1"/>
                </a:solidFill>
                <a:latin typeface="Times" pitchFamily="18" charset="0"/>
                <a:ea typeface="ＭＳ Ｐゴシック" pitchFamily="48" charset="-128"/>
              </a:defRPr>
            </a:lvl1pPr>
            <a:lvl2pPr marL="742950" indent="-285750">
              <a:defRPr kumimoji="1" sz="2200" b="1" i="1">
                <a:solidFill>
                  <a:schemeClr val="tx1"/>
                </a:solidFill>
                <a:latin typeface="Times" pitchFamily="18" charset="0"/>
                <a:ea typeface="ＭＳ Ｐゴシック" pitchFamily="48" charset="-128"/>
              </a:defRPr>
            </a:lvl2pPr>
            <a:lvl3pPr marL="1143000" indent="-228600">
              <a:defRPr kumimoji="1" sz="2200" b="1" i="1">
                <a:solidFill>
                  <a:schemeClr val="tx1"/>
                </a:solidFill>
                <a:latin typeface="Times" pitchFamily="18" charset="0"/>
                <a:ea typeface="ＭＳ Ｐゴシック" pitchFamily="48" charset="-128"/>
              </a:defRPr>
            </a:lvl3pPr>
            <a:lvl4pPr marL="1600200" indent="-228600">
              <a:defRPr kumimoji="1" sz="2200" b="1" i="1">
                <a:solidFill>
                  <a:schemeClr val="tx1"/>
                </a:solidFill>
                <a:latin typeface="Times" pitchFamily="18" charset="0"/>
                <a:ea typeface="ＭＳ Ｐゴシック" pitchFamily="48" charset="-128"/>
              </a:defRPr>
            </a:lvl4pPr>
            <a:lvl5pPr marL="2057400" indent="-228600">
              <a:defRPr kumimoji="1" sz="2200" b="1" i="1">
                <a:solidFill>
                  <a:schemeClr val="tx1"/>
                </a:solidFill>
                <a:latin typeface="Times" pitchFamily="18" charset="0"/>
                <a:ea typeface="ＭＳ Ｐゴシック" pitchFamily="48" charset="-128"/>
              </a:defRPr>
            </a:lvl5pPr>
            <a:lvl6pPr marL="25146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6pPr>
            <a:lvl7pPr marL="29718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7pPr>
            <a:lvl8pPr marL="34290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8pPr>
            <a:lvl9pPr marL="3886200" indent="-228600" eaLnBrk="0" fontAlgn="base" hangingPunct="0">
              <a:spcBef>
                <a:spcPct val="0"/>
              </a:spcBef>
              <a:spcAft>
                <a:spcPct val="0"/>
              </a:spcAft>
              <a:defRPr kumimoji="1" sz="2200" b="1" i="1">
                <a:solidFill>
                  <a:schemeClr val="tx1"/>
                </a:solidFill>
                <a:latin typeface="Times" pitchFamily="18" charset="0"/>
                <a:ea typeface="ＭＳ Ｐゴシック" pitchFamily="48" charset="-128"/>
              </a:defRPr>
            </a:lvl9pPr>
          </a:lstStyle>
          <a:p>
            <a:pPr eaLnBrk="0" fontAlgn="base" hangingPunct="0">
              <a:spcBef>
                <a:spcPct val="0"/>
              </a:spcBef>
              <a:spcAft>
                <a:spcPct val="0"/>
              </a:spcAft>
              <a:defRPr/>
            </a:pPr>
            <a:r>
              <a:rPr lang="en-US" sz="1000" b="0" i="0" dirty="0" err="1">
                <a:solidFill>
                  <a:schemeClr val="bg1"/>
                </a:solidFill>
                <a:latin typeface="Times New Roman" pitchFamily="18" charset="0"/>
                <a:cs typeface="Times New Roman" pitchFamily="18" charset="0"/>
              </a:rPr>
              <a:t>Källa</a:t>
            </a:r>
            <a:r>
              <a:rPr lang="en-US" sz="1000" b="0" i="0" dirty="0">
                <a:solidFill>
                  <a:schemeClr val="bg1"/>
                </a:solidFill>
                <a:latin typeface="Times New Roman" pitchFamily="18" charset="0"/>
                <a:cs typeface="Times New Roman" pitchFamily="18" charset="0"/>
              </a:rPr>
              <a:t>: </a:t>
            </a:r>
            <a:r>
              <a:rPr lang="en-US" sz="1000" b="0" i="0" dirty="0" err="1">
                <a:solidFill>
                  <a:schemeClr val="bg1"/>
                </a:solidFill>
                <a:latin typeface="Times New Roman" pitchFamily="18" charset="0"/>
                <a:cs typeface="Times New Roman" pitchFamily="18" charset="0"/>
              </a:rPr>
              <a:t>Rootzén</a:t>
            </a:r>
            <a:r>
              <a:rPr lang="en-US" sz="1000" b="0" i="0" dirty="0">
                <a:solidFill>
                  <a:schemeClr val="bg1"/>
                </a:solidFill>
                <a:latin typeface="Times New Roman" pitchFamily="18" charset="0"/>
                <a:cs typeface="Times New Roman" pitchFamily="18" charset="0"/>
              </a:rPr>
              <a:t> and Johnsson, Energy Policy 98 (2016) 459, Climate Policy 17, 6, (2017) 781-800</a:t>
            </a:r>
          </a:p>
        </p:txBody>
      </p:sp>
      <p:sp>
        <p:nvSpPr>
          <p:cNvPr id="33" name="TextBox 15">
            <a:extLst>
              <a:ext uri="{FF2B5EF4-FFF2-40B4-BE49-F238E27FC236}">
                <a16:creationId xmlns:a16="http://schemas.microsoft.com/office/drawing/2014/main" id="{55369A42-DDC3-436B-9908-44C270E6B176}"/>
              </a:ext>
            </a:extLst>
          </p:cNvPr>
          <p:cNvSpPr txBox="1"/>
          <p:nvPr/>
        </p:nvSpPr>
        <p:spPr>
          <a:xfrm>
            <a:off x="760521" y="403040"/>
            <a:ext cx="10670956" cy="92333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u="none" strike="noStrike" kern="1200" cap="none" spc="0" normalizeH="0" baseline="0" noProof="0" dirty="0">
                <a:ln>
                  <a:noFill/>
                </a:ln>
                <a:solidFill>
                  <a:schemeClr val="bg1"/>
                </a:solidFill>
                <a:effectLst/>
                <a:uLnTx/>
                <a:uFillTx/>
                <a:latin typeface="Times New Roman" panose="02020603050405020304" pitchFamily="18" charset="0"/>
                <a:ea typeface="Cardo" panose="02020600000000000000" pitchFamily="18" charset="-79"/>
                <a:cs typeface="Times New Roman" panose="02020603050405020304" pitchFamily="18" charset="0"/>
              </a:rPr>
              <a:t>Leva i ett fossilfritt Sverige</a:t>
            </a:r>
          </a:p>
        </p:txBody>
      </p:sp>
      <p:sp>
        <p:nvSpPr>
          <p:cNvPr id="2" name="textruta 1">
            <a:extLst>
              <a:ext uri="{FF2B5EF4-FFF2-40B4-BE49-F238E27FC236}">
                <a16:creationId xmlns:a16="http://schemas.microsoft.com/office/drawing/2014/main" id="{BA95F75E-584E-4B6B-9DD5-C415913E43E1}"/>
              </a:ext>
            </a:extLst>
          </p:cNvPr>
          <p:cNvSpPr txBox="1"/>
          <p:nvPr/>
        </p:nvSpPr>
        <p:spPr>
          <a:xfrm>
            <a:off x="3229409" y="6237003"/>
            <a:ext cx="413639" cy="276999"/>
          </a:xfrm>
          <a:prstGeom prst="rect">
            <a:avLst/>
          </a:prstGeom>
          <a:noFill/>
        </p:spPr>
        <p:txBody>
          <a:bodyPr wrap="none" rtlCol="0">
            <a:spAutoFit/>
          </a:bodyPr>
          <a:lstStyle/>
          <a:p>
            <a:r>
              <a:rPr lang="sv-SE" sz="1200" dirty="0">
                <a:cs typeface="Arial" panose="020B0604020202020204" pitchFamily="34" charset="0"/>
              </a:rPr>
              <a:t>Stål</a:t>
            </a:r>
          </a:p>
        </p:txBody>
      </p:sp>
      <p:sp>
        <p:nvSpPr>
          <p:cNvPr id="22" name="textruta 21">
            <a:extLst>
              <a:ext uri="{FF2B5EF4-FFF2-40B4-BE49-F238E27FC236}">
                <a16:creationId xmlns:a16="http://schemas.microsoft.com/office/drawing/2014/main" id="{F9E7B06C-0B9B-4D2C-87C3-B94775B3543B}"/>
              </a:ext>
            </a:extLst>
          </p:cNvPr>
          <p:cNvSpPr txBox="1"/>
          <p:nvPr/>
        </p:nvSpPr>
        <p:spPr>
          <a:xfrm>
            <a:off x="4160025" y="6234244"/>
            <a:ext cx="338554" cy="276999"/>
          </a:xfrm>
          <a:prstGeom prst="rect">
            <a:avLst/>
          </a:prstGeom>
          <a:noFill/>
        </p:spPr>
        <p:txBody>
          <a:bodyPr wrap="none" rtlCol="0">
            <a:spAutoFit/>
          </a:bodyPr>
          <a:lstStyle/>
          <a:p>
            <a:r>
              <a:rPr lang="sv-SE" sz="1200" dirty="0">
                <a:cs typeface="Arial" panose="020B0604020202020204" pitchFamily="34" charset="0"/>
              </a:rPr>
              <a:t>Bil</a:t>
            </a:r>
          </a:p>
        </p:txBody>
      </p:sp>
      <p:sp>
        <p:nvSpPr>
          <p:cNvPr id="28" name="textruta 27">
            <a:extLst>
              <a:ext uri="{FF2B5EF4-FFF2-40B4-BE49-F238E27FC236}">
                <a16:creationId xmlns:a16="http://schemas.microsoft.com/office/drawing/2014/main" id="{7D62ED50-6DEF-42FF-B9A0-19D06F0F1E48}"/>
              </a:ext>
            </a:extLst>
          </p:cNvPr>
          <p:cNvSpPr txBox="1"/>
          <p:nvPr/>
        </p:nvSpPr>
        <p:spPr>
          <a:xfrm>
            <a:off x="6288311" y="6230438"/>
            <a:ext cx="673774" cy="276999"/>
          </a:xfrm>
          <a:prstGeom prst="rect">
            <a:avLst/>
          </a:prstGeom>
          <a:noFill/>
        </p:spPr>
        <p:txBody>
          <a:bodyPr wrap="none" rtlCol="0">
            <a:spAutoFit/>
          </a:bodyPr>
          <a:lstStyle/>
          <a:p>
            <a:r>
              <a:rPr lang="sv-SE" sz="1200" dirty="0">
                <a:cs typeface="Arial" panose="020B0604020202020204" pitchFamily="34" charset="0"/>
              </a:rPr>
              <a:t>Cement</a:t>
            </a:r>
          </a:p>
        </p:txBody>
      </p:sp>
      <p:sp>
        <p:nvSpPr>
          <p:cNvPr id="34" name="textruta 33">
            <a:extLst>
              <a:ext uri="{FF2B5EF4-FFF2-40B4-BE49-F238E27FC236}">
                <a16:creationId xmlns:a16="http://schemas.microsoft.com/office/drawing/2014/main" id="{019FBC65-834D-40B8-8DBF-C436E36F2129}"/>
              </a:ext>
            </a:extLst>
          </p:cNvPr>
          <p:cNvSpPr txBox="1"/>
          <p:nvPr/>
        </p:nvSpPr>
        <p:spPr>
          <a:xfrm>
            <a:off x="7048819" y="6237003"/>
            <a:ext cx="894412" cy="276999"/>
          </a:xfrm>
          <a:prstGeom prst="rect">
            <a:avLst/>
          </a:prstGeom>
          <a:noFill/>
        </p:spPr>
        <p:txBody>
          <a:bodyPr wrap="none" rtlCol="0">
            <a:spAutoFit/>
          </a:bodyPr>
          <a:lstStyle/>
          <a:p>
            <a:r>
              <a:rPr lang="sv-SE" sz="1200" dirty="0">
                <a:cs typeface="Arial" panose="020B0604020202020204" pitchFamily="34" charset="0"/>
              </a:rPr>
              <a:t>Bostadshus</a:t>
            </a:r>
          </a:p>
        </p:txBody>
      </p:sp>
    </p:spTree>
    <p:extLst>
      <p:ext uri="{BB962C8B-B14F-4D97-AF65-F5344CB8AC3E}">
        <p14:creationId xmlns:p14="http://schemas.microsoft.com/office/powerpoint/2010/main" val="14109693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1500"/>
                                        <p:tgtEl>
                                          <p:spTgt spid="6">
                                            <p:graphicEl>
                                              <a:chart seriesIdx="-3" categoryIdx="-3" bldStep="gridLegend"/>
                                            </p:graphicEl>
                                          </p:spTgt>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0" bldStep="ptInSeries"/>
                                            </p:graphicEl>
                                          </p:spTgt>
                                        </p:tgtEl>
                                        <p:attrNameLst>
                                          <p:attrName>style.visibility</p:attrName>
                                        </p:attrNameLst>
                                      </p:cBhvr>
                                      <p:to>
                                        <p:strVal val="visible"/>
                                      </p:to>
                                    </p:set>
                                    <p:animEffect transition="in" filter="wipe(down)">
                                      <p:cBhvr>
                                        <p:cTn id="11" dur="750"/>
                                        <p:tgtEl>
                                          <p:spTgt spid="6">
                                            <p:graphicEl>
                                              <a:chart seriesIdx="0" categoryIdx="0" bldStep="ptInSeries"/>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2250"/>
                            </p:stCondLst>
                            <p:childTnLst>
                              <p:par>
                                <p:cTn id="16" presetID="22" presetClass="entr" presetSubtype="4"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2750"/>
                            </p:stCondLst>
                            <p:childTnLst>
                              <p:par>
                                <p:cTn id="20" presetID="22" presetClass="entr" presetSubtype="4" fill="hold" grpId="0" nodeType="afterEffect">
                                  <p:stCondLst>
                                    <p:cond delay="0"/>
                                  </p:stCondLst>
                                  <p:childTnLst>
                                    <p:set>
                                      <p:cBhvr>
                                        <p:cTn id="21" dur="1" fill="hold">
                                          <p:stCondLst>
                                            <p:cond delay="0"/>
                                          </p:stCondLst>
                                        </p:cTn>
                                        <p:tgtEl>
                                          <p:spTgt spid="6">
                                            <p:graphicEl>
                                              <a:chart seriesIdx="0" categoryIdx="1" bldStep="ptInSeries"/>
                                            </p:graphicEl>
                                          </p:spTgt>
                                        </p:tgtEl>
                                        <p:attrNameLst>
                                          <p:attrName>style.visibility</p:attrName>
                                        </p:attrNameLst>
                                      </p:cBhvr>
                                      <p:to>
                                        <p:strVal val="visible"/>
                                      </p:to>
                                    </p:set>
                                    <p:animEffect transition="in" filter="wipe(down)">
                                      <p:cBhvr>
                                        <p:cTn id="22" dur="1000"/>
                                        <p:tgtEl>
                                          <p:spTgt spid="6">
                                            <p:graphicEl>
                                              <a:chart seriesIdx="0" categoryIdx="1" bldStep="ptInSeries"/>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par>
                          <p:cTn id="26" fill="hold">
                            <p:stCondLst>
                              <p:cond delay="375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00"/>
                            </p:stCondLst>
                            <p:childTnLst>
                              <p:par>
                                <p:cTn id="38" presetID="22" presetClass="entr" presetSubtype="4" fill="hold" grpId="0" nodeType="afterEffect">
                                  <p:stCondLst>
                                    <p:cond delay="500"/>
                                  </p:stCondLst>
                                  <p:childTnLst>
                                    <p:set>
                                      <p:cBhvr>
                                        <p:cTn id="39" dur="1" fill="hold">
                                          <p:stCondLst>
                                            <p:cond delay="0"/>
                                          </p:stCondLst>
                                        </p:cTn>
                                        <p:tgtEl>
                                          <p:spTgt spid="6">
                                            <p:graphicEl>
                                              <a:chart seriesIdx="1" categoryIdx="0" bldStep="ptInSeries"/>
                                            </p:graphicEl>
                                          </p:spTgt>
                                        </p:tgtEl>
                                        <p:attrNameLst>
                                          <p:attrName>style.visibility</p:attrName>
                                        </p:attrNameLst>
                                      </p:cBhvr>
                                      <p:to>
                                        <p:strVal val="visible"/>
                                      </p:to>
                                    </p:set>
                                    <p:animEffect transition="in" filter="wipe(down)">
                                      <p:cBhvr>
                                        <p:cTn id="40" dur="500"/>
                                        <p:tgtEl>
                                          <p:spTgt spid="6">
                                            <p:graphicEl>
                                              <a:chart seriesIdx="1" categoryIdx="0" bldStep="ptInSeries"/>
                                            </p:graphicEl>
                                          </p:spTgt>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par>
                          <p:cTn id="45" fill="hold">
                            <p:stCondLst>
                              <p:cond delay="2000"/>
                            </p:stCondLst>
                            <p:childTnLst>
                              <p:par>
                                <p:cTn id="46" presetID="42" presetClass="path" presetSubtype="0" accel="50000" decel="50000" fill="hold" nodeType="afterEffect">
                                  <p:stCondLst>
                                    <p:cond delay="0"/>
                                  </p:stCondLst>
                                  <p:childTnLst>
                                    <p:animMotion origin="layout" path="M 1.45833E-6 -3.7037E-6 L -0.00026 0.1257 " pathEditMode="relative" rAng="0" ptsTypes="AA">
                                      <p:cBhvr>
                                        <p:cTn id="47" dur="2000" fill="hold"/>
                                        <p:tgtEl>
                                          <p:spTgt spid="5"/>
                                        </p:tgtEl>
                                        <p:attrNameLst>
                                          <p:attrName>ppt_x</p:attrName>
                                          <p:attrName>ppt_y</p:attrName>
                                        </p:attrNameLst>
                                      </p:cBhvr>
                                      <p:rCtr x="-13" y="6273"/>
                                    </p:animMotion>
                                  </p:childTnLst>
                                </p:cTn>
                              </p:par>
                              <p:par>
                                <p:cTn id="48" presetID="22" presetClass="entr" presetSubtype="8"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left)">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500"/>
                            </p:stCondLst>
                            <p:childTnLst>
                              <p:par>
                                <p:cTn id="59" presetID="22" presetClass="entr" presetSubtype="4" fill="hold" grpId="0" nodeType="afterEffect">
                                  <p:stCondLst>
                                    <p:cond delay="500"/>
                                  </p:stCondLst>
                                  <p:childTnLst>
                                    <p:set>
                                      <p:cBhvr>
                                        <p:cTn id="60" dur="1" fill="hold">
                                          <p:stCondLst>
                                            <p:cond delay="0"/>
                                          </p:stCondLst>
                                        </p:cTn>
                                        <p:tgtEl>
                                          <p:spTgt spid="6">
                                            <p:graphicEl>
                                              <a:chart seriesIdx="1" categoryIdx="1" bldStep="ptInSeries"/>
                                            </p:graphicEl>
                                          </p:spTgt>
                                        </p:tgtEl>
                                        <p:attrNameLst>
                                          <p:attrName>style.visibility</p:attrName>
                                        </p:attrNameLst>
                                      </p:cBhvr>
                                      <p:to>
                                        <p:strVal val="visible"/>
                                      </p:to>
                                    </p:set>
                                    <p:animEffect transition="in" filter="wipe(down)">
                                      <p:cBhvr>
                                        <p:cTn id="61" dur="500"/>
                                        <p:tgtEl>
                                          <p:spTgt spid="6">
                                            <p:graphicEl>
                                              <a:chart seriesIdx="1" categoryIdx="1" bldStep="ptInSeries"/>
                                            </p:graphicEl>
                                          </p:spTgt>
                                        </p:tgtEl>
                                      </p:cBhvr>
                                    </p:animEffect>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2000"/>
                            </p:stCondLst>
                            <p:childTnLst>
                              <p:par>
                                <p:cTn id="67" presetID="42" presetClass="path" presetSubtype="0" accel="50000" decel="50000" fill="hold" nodeType="afterEffect">
                                  <p:stCondLst>
                                    <p:cond delay="0"/>
                                  </p:stCondLst>
                                  <p:childTnLst>
                                    <p:animMotion origin="layout" path="M 1.875E-6 4.07407E-6 L 0.00338 0.46365 " pathEditMode="relative" rAng="0" ptsTypes="AA">
                                      <p:cBhvr>
                                        <p:cTn id="68" dur="2000" fill="hold"/>
                                        <p:tgtEl>
                                          <p:spTgt spid="31"/>
                                        </p:tgtEl>
                                        <p:attrNameLst>
                                          <p:attrName>ppt_x</p:attrName>
                                          <p:attrName>ppt_y</p:attrName>
                                        </p:attrNameLst>
                                      </p:cBhvr>
                                      <p:rCtr x="169" y="23171"/>
                                    </p:animMotion>
                                  </p:childTnLst>
                                </p:cTn>
                              </p:par>
                              <p:par>
                                <p:cTn id="69" presetID="22" presetClass="entr" presetSubtype="8"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left)">
                                      <p:cBhvr>
                                        <p:cTn id="7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El"/>
        </p:bldSub>
      </p:bldGraphic>
      <p:bldP spid="60" grpId="0" animBg="1"/>
      <p:bldP spid="61" grpId="0" animBg="1"/>
      <p:bldP spid="21" grpId="0"/>
      <p:bldP spid="25" grpId="0"/>
      <p:bldP spid="29" grpId="0"/>
      <p:bldP spid="30" grpId="0"/>
      <p:bldP spid="2" grpId="0"/>
      <p:bldP spid="22" grpId="0"/>
      <p:bldP spid="28" grpId="0"/>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4" name="Bildobjekt 3" descr="En bild som visar utomhus, gräs, natur, vatten&#10;&#10;Automatiskt genererad beskrivning">
            <a:extLst>
              <a:ext uri="{FF2B5EF4-FFF2-40B4-BE49-F238E27FC236}">
                <a16:creationId xmlns:a16="http://schemas.microsoft.com/office/drawing/2014/main" id="{C25655AE-6B23-4670-AF4C-542F919F907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468"/>
          <a:stretch/>
        </p:blipFill>
        <p:spPr>
          <a:xfrm>
            <a:off x="0" y="-923637"/>
            <a:ext cx="12192000" cy="7781637"/>
          </a:xfrm>
          <a:prstGeom prst="rect">
            <a:avLst/>
          </a:prstGeom>
        </p:spPr>
      </p:pic>
      <p:sp>
        <p:nvSpPr>
          <p:cNvPr id="30" name="Rectangle 29">
            <a:extLst>
              <a:ext uri="{FF2B5EF4-FFF2-40B4-BE49-F238E27FC236}">
                <a16:creationId xmlns:a16="http://schemas.microsoft.com/office/drawing/2014/main" id="{A5B2302D-55F6-9246-838B-BA6ECC0C1C70}"/>
              </a:ext>
            </a:extLst>
          </p:cNvPr>
          <p:cNvSpPr/>
          <p:nvPr/>
        </p:nvSpPr>
        <p:spPr>
          <a:xfrm flipH="1">
            <a:off x="0" y="-5394"/>
            <a:ext cx="12198714" cy="6858000"/>
          </a:xfrm>
          <a:prstGeom prst="rect">
            <a:avLst/>
          </a:prstGeom>
          <a:gradFill flip="none" rotWithShape="1">
            <a:gsLst>
              <a:gs pos="9000">
                <a:srgbClr val="05336E">
                  <a:alpha val="55000"/>
                </a:srgbClr>
              </a:gs>
              <a:gs pos="83000">
                <a:srgbClr val="4ABE6D">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Box 30">
            <a:extLst>
              <a:ext uri="{FF2B5EF4-FFF2-40B4-BE49-F238E27FC236}">
                <a16:creationId xmlns:a16="http://schemas.microsoft.com/office/drawing/2014/main" id="{483B83E8-2FFB-D841-8D6A-C6D7C087A130}"/>
              </a:ext>
            </a:extLst>
          </p:cNvPr>
          <p:cNvSpPr txBox="1"/>
          <p:nvPr/>
        </p:nvSpPr>
        <p:spPr>
          <a:xfrm>
            <a:off x="1421658" y="2020833"/>
            <a:ext cx="9403677" cy="2585323"/>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Sverige kan bli världens första fossilfria välfärdsland </a:t>
            </a:r>
          </a:p>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 om vi arbetar tillsammans!</a:t>
            </a:r>
          </a:p>
        </p:txBody>
      </p:sp>
      <p:pic>
        <p:nvPicPr>
          <p:cNvPr id="32" name="Picture 31">
            <a:extLst>
              <a:ext uri="{FF2B5EF4-FFF2-40B4-BE49-F238E27FC236}">
                <a16:creationId xmlns:a16="http://schemas.microsoft.com/office/drawing/2014/main" id="{CE26DF53-A866-F24B-9823-E6D8EB0C49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8" name="textruta 7">
            <a:extLst>
              <a:ext uri="{FF2B5EF4-FFF2-40B4-BE49-F238E27FC236}">
                <a16:creationId xmlns:a16="http://schemas.microsoft.com/office/drawing/2014/main" id="{1832B62A-8930-41FB-9014-BA59AB7E5EE9}"/>
              </a:ext>
            </a:extLst>
          </p:cNvPr>
          <p:cNvSpPr txBox="1"/>
          <p:nvPr/>
        </p:nvSpPr>
        <p:spPr>
          <a:xfrm>
            <a:off x="0" y="6627168"/>
            <a:ext cx="4155471" cy="215444"/>
          </a:xfrm>
          <a:prstGeom prst="rect">
            <a:avLst/>
          </a:prstGeom>
          <a:noFill/>
        </p:spPr>
        <p:txBody>
          <a:bodyPr wrap="square" rtlCol="0">
            <a:spAutoFit/>
          </a:bodyPr>
          <a:lstStyle/>
          <a:p>
            <a:r>
              <a:rPr lang="sv-SE" sz="800" dirty="0">
                <a:solidFill>
                  <a:schemeClr val="bg1"/>
                </a:solidFill>
              </a:rPr>
              <a:t>Foto: Imagebank.sweden.se/ Per Pixel Petersson</a:t>
            </a:r>
          </a:p>
        </p:txBody>
      </p:sp>
    </p:spTree>
    <p:extLst>
      <p:ext uri="{BB962C8B-B14F-4D97-AF65-F5344CB8AC3E}">
        <p14:creationId xmlns:p14="http://schemas.microsoft.com/office/powerpoint/2010/main" val="15981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utomhus, park, träd&#10;&#10;Automatiskt genererad beskrivning">
            <a:extLst>
              <a:ext uri="{FF2B5EF4-FFF2-40B4-BE49-F238E27FC236}">
                <a16:creationId xmlns:a16="http://schemas.microsoft.com/office/drawing/2014/main" id="{91A152AE-1981-412E-89B4-4BA44F478B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1E1BD596-B2F0-6F46-A84A-419E2C3E7602}"/>
              </a:ext>
            </a:extLst>
          </p:cNvPr>
          <p:cNvSpPr/>
          <p:nvPr/>
        </p:nvSpPr>
        <p:spPr>
          <a:xfrm>
            <a:off x="-1" y="0"/>
            <a:ext cx="12192000" cy="6858000"/>
          </a:xfrm>
          <a:prstGeom prst="rect">
            <a:avLst/>
          </a:prstGeom>
          <a:gradFill flip="none" rotWithShape="1">
            <a:gsLst>
              <a:gs pos="0">
                <a:srgbClr val="05336E"/>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Box 15">
            <a:extLst>
              <a:ext uri="{FF2B5EF4-FFF2-40B4-BE49-F238E27FC236}">
                <a16:creationId xmlns:a16="http://schemas.microsoft.com/office/drawing/2014/main" id="{197C950E-119C-C742-AF21-9D40C647AE86}"/>
              </a:ext>
            </a:extLst>
          </p:cNvPr>
          <p:cNvSpPr txBox="1"/>
          <p:nvPr/>
        </p:nvSpPr>
        <p:spPr>
          <a:xfrm>
            <a:off x="1421658" y="2551837"/>
            <a:ext cx="9403677" cy="1754326"/>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Sverige ska bli världens första fossilfria välfärdsland</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Tree>
    <p:extLst>
      <p:ext uri="{BB962C8B-B14F-4D97-AF65-F5344CB8AC3E}">
        <p14:creationId xmlns:p14="http://schemas.microsoft.com/office/powerpoint/2010/main" val="415190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utomhus, park, träd&#10;&#10;Automatiskt genererad beskrivning">
            <a:extLst>
              <a:ext uri="{FF2B5EF4-FFF2-40B4-BE49-F238E27FC236}">
                <a16:creationId xmlns:a16="http://schemas.microsoft.com/office/drawing/2014/main" id="{91A152AE-1981-412E-89B4-4BA44F478B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1E1BD596-B2F0-6F46-A84A-419E2C3E7602}"/>
              </a:ext>
            </a:extLst>
          </p:cNvPr>
          <p:cNvSpPr/>
          <p:nvPr/>
        </p:nvSpPr>
        <p:spPr>
          <a:xfrm>
            <a:off x="-7174" y="-12716"/>
            <a:ext cx="12192000" cy="6858000"/>
          </a:xfrm>
          <a:prstGeom prst="rect">
            <a:avLst/>
          </a:prstGeom>
          <a:gradFill flip="none" rotWithShape="1">
            <a:gsLst>
              <a:gs pos="0">
                <a:srgbClr val="05336E"/>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6" name="TextBox 15">
            <a:extLst>
              <a:ext uri="{FF2B5EF4-FFF2-40B4-BE49-F238E27FC236}">
                <a16:creationId xmlns:a16="http://schemas.microsoft.com/office/drawing/2014/main" id="{197C950E-119C-C742-AF21-9D40C647AE86}"/>
              </a:ext>
            </a:extLst>
          </p:cNvPr>
          <p:cNvSpPr txBox="1"/>
          <p:nvPr/>
        </p:nvSpPr>
        <p:spPr>
          <a:xfrm>
            <a:off x="1421658" y="2551837"/>
            <a:ext cx="9403677" cy="1754326"/>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Sverige ska bli världens första fossilfria välfärdsland</a:t>
            </a:r>
          </a:p>
        </p:txBody>
      </p:sp>
      <p:sp>
        <p:nvSpPr>
          <p:cNvPr id="6" name="TextBox 8">
            <a:extLst>
              <a:ext uri="{FF2B5EF4-FFF2-40B4-BE49-F238E27FC236}">
                <a16:creationId xmlns:a16="http://schemas.microsoft.com/office/drawing/2014/main" id="{612FA780-87C0-4C2C-B505-CD4D47C3A72A}"/>
              </a:ext>
            </a:extLst>
          </p:cNvPr>
          <p:cNvSpPr txBox="1"/>
          <p:nvPr/>
        </p:nvSpPr>
        <p:spPr>
          <a:xfrm>
            <a:off x="3233841" y="955386"/>
            <a:ext cx="5724318" cy="4980790"/>
          </a:xfrm>
          <a:prstGeom prst="roundRect">
            <a:avLst>
              <a:gd name="adj" fmla="val 4543"/>
            </a:avLst>
          </a:prstGeom>
          <a:gradFill flip="none" rotWithShape="1">
            <a:gsLst>
              <a:gs pos="0">
                <a:srgbClr val="509FD5">
                  <a:lumMod val="66000"/>
                </a:srgbClr>
              </a:gs>
              <a:gs pos="100000">
                <a:srgbClr val="509FD5"/>
              </a:gs>
            </a:gsLst>
            <a:lin ang="11400000" scaled="0"/>
            <a:tileRect/>
          </a:gradFill>
          <a:ln w="63500">
            <a:solidFill>
              <a:schemeClr val="bg1"/>
            </a:solidFill>
          </a:ln>
          <a:effectLst>
            <a:outerShdw blurRad="101600" dist="38100" dir="5400000" algn="t" rotWithShape="0">
              <a:prstClr val="black">
                <a:alpha val="20000"/>
              </a:prstClr>
            </a:outerShdw>
          </a:effectLst>
        </p:spPr>
        <p:txBody>
          <a:bodyPr wrap="square" rtlCol="0" anchor="ctr">
            <a:noAutofit/>
          </a:bodyPr>
          <a:lstStyle/>
          <a:p>
            <a:pPr algn="ctr"/>
            <a:endParaRPr lang="sv-SE" sz="1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endParaRPr>
          </a:p>
        </p:txBody>
      </p:sp>
      <p:sp>
        <p:nvSpPr>
          <p:cNvPr id="7" name="textruta 6">
            <a:extLst>
              <a:ext uri="{FF2B5EF4-FFF2-40B4-BE49-F238E27FC236}">
                <a16:creationId xmlns:a16="http://schemas.microsoft.com/office/drawing/2014/main" id="{4B60CCCC-29D4-498F-A186-27DA237407EC}"/>
              </a:ext>
            </a:extLst>
          </p:cNvPr>
          <p:cNvSpPr txBox="1"/>
          <p:nvPr/>
        </p:nvSpPr>
        <p:spPr>
          <a:xfrm>
            <a:off x="347373" y="1406396"/>
            <a:ext cx="11331388" cy="646331"/>
          </a:xfrm>
          <a:prstGeom prst="rect">
            <a:avLst/>
          </a:prstGeom>
          <a:noFill/>
        </p:spPr>
        <p:txBody>
          <a:bodyPr wrap="square" rtlCol="0">
            <a:spAutoFit/>
          </a:bodyPr>
          <a:lstStyle/>
          <a:p>
            <a:pPr algn="ctr"/>
            <a:r>
              <a:rPr lang="sv-SE" sz="3600" b="1" dirty="0">
                <a:solidFill>
                  <a:schemeClr val="bg1"/>
                </a:solidFill>
                <a:latin typeface="Times New Roman" panose="02020603050405020304" pitchFamily="18" charset="0"/>
                <a:cs typeface="Times New Roman" panose="02020603050405020304" pitchFamily="18" charset="0"/>
              </a:rPr>
              <a:t>Klimatpolitiskt ramverk</a:t>
            </a:r>
          </a:p>
        </p:txBody>
      </p:sp>
      <p:sp>
        <p:nvSpPr>
          <p:cNvPr id="8" name="textruta 7">
            <a:extLst>
              <a:ext uri="{FF2B5EF4-FFF2-40B4-BE49-F238E27FC236}">
                <a16:creationId xmlns:a16="http://schemas.microsoft.com/office/drawing/2014/main" id="{401A32F2-CD45-4771-B800-576ACA7E1511}"/>
              </a:ext>
            </a:extLst>
          </p:cNvPr>
          <p:cNvSpPr txBox="1"/>
          <p:nvPr/>
        </p:nvSpPr>
        <p:spPr>
          <a:xfrm>
            <a:off x="-75762" y="2513074"/>
            <a:ext cx="12184827" cy="646331"/>
          </a:xfrm>
          <a:prstGeom prst="rect">
            <a:avLst/>
          </a:prstGeom>
          <a:noFill/>
        </p:spPr>
        <p:txBody>
          <a:bodyPr wrap="square" rtlCol="0">
            <a:spAutoFit/>
          </a:bodyPr>
          <a:lstStyle/>
          <a:p>
            <a:pPr algn="ctr"/>
            <a:r>
              <a:rPr lang="sv-SE" sz="3600" b="1" dirty="0">
                <a:solidFill>
                  <a:schemeClr val="bg1"/>
                </a:solidFill>
                <a:latin typeface="Times New Roman" panose="02020603050405020304" pitchFamily="18" charset="0"/>
                <a:cs typeface="Times New Roman" panose="02020603050405020304" pitchFamily="18" charset="0"/>
              </a:rPr>
              <a:t>Klimatmål</a:t>
            </a:r>
          </a:p>
        </p:txBody>
      </p:sp>
      <p:sp>
        <p:nvSpPr>
          <p:cNvPr id="9" name="textruta 8">
            <a:extLst>
              <a:ext uri="{FF2B5EF4-FFF2-40B4-BE49-F238E27FC236}">
                <a16:creationId xmlns:a16="http://schemas.microsoft.com/office/drawing/2014/main" id="{9BB55D25-197F-491E-BD33-ED66C45AB15C}"/>
              </a:ext>
            </a:extLst>
          </p:cNvPr>
          <p:cNvSpPr txBox="1"/>
          <p:nvPr/>
        </p:nvSpPr>
        <p:spPr>
          <a:xfrm>
            <a:off x="-82934" y="3591201"/>
            <a:ext cx="12192000" cy="646331"/>
          </a:xfrm>
          <a:prstGeom prst="rect">
            <a:avLst/>
          </a:prstGeom>
          <a:noFill/>
        </p:spPr>
        <p:txBody>
          <a:bodyPr wrap="square" rtlCol="0">
            <a:spAutoFit/>
          </a:bodyPr>
          <a:lstStyle/>
          <a:p>
            <a:pPr algn="ctr"/>
            <a:r>
              <a:rPr lang="sv-SE" sz="3600" b="1" dirty="0">
                <a:solidFill>
                  <a:schemeClr val="bg1"/>
                </a:solidFill>
                <a:latin typeface="Times New Roman" panose="02020603050405020304" pitchFamily="18" charset="0"/>
                <a:cs typeface="Times New Roman" panose="02020603050405020304" pitchFamily="18" charset="0"/>
              </a:rPr>
              <a:t>Klimatlag</a:t>
            </a:r>
          </a:p>
        </p:txBody>
      </p:sp>
      <p:sp>
        <p:nvSpPr>
          <p:cNvPr id="10" name="textruta 9">
            <a:extLst>
              <a:ext uri="{FF2B5EF4-FFF2-40B4-BE49-F238E27FC236}">
                <a16:creationId xmlns:a16="http://schemas.microsoft.com/office/drawing/2014/main" id="{B5A312C0-28C0-4073-BE49-4B67D8A8F6F2}"/>
              </a:ext>
            </a:extLst>
          </p:cNvPr>
          <p:cNvSpPr txBox="1"/>
          <p:nvPr/>
        </p:nvSpPr>
        <p:spPr>
          <a:xfrm>
            <a:off x="-82933" y="4611867"/>
            <a:ext cx="12191997" cy="646331"/>
          </a:xfrm>
          <a:prstGeom prst="rect">
            <a:avLst/>
          </a:prstGeom>
          <a:noFill/>
        </p:spPr>
        <p:txBody>
          <a:bodyPr wrap="square" rtlCol="0">
            <a:spAutoFit/>
          </a:bodyPr>
          <a:lstStyle/>
          <a:p>
            <a:pPr algn="ctr"/>
            <a:r>
              <a:rPr lang="sv-SE" sz="3600" b="1" dirty="0">
                <a:solidFill>
                  <a:schemeClr val="bg1"/>
                </a:solidFill>
                <a:latin typeface="Times New Roman" panose="02020603050405020304" pitchFamily="18" charset="0"/>
                <a:cs typeface="Times New Roman" panose="02020603050405020304" pitchFamily="18" charset="0"/>
              </a:rPr>
              <a:t>Klimatpolitiskt råd</a:t>
            </a:r>
          </a:p>
        </p:txBody>
      </p:sp>
    </p:spTree>
    <p:extLst>
      <p:ext uri="{BB962C8B-B14F-4D97-AF65-F5344CB8AC3E}">
        <p14:creationId xmlns:p14="http://schemas.microsoft.com/office/powerpoint/2010/main" val="3668207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gräs, utomhus, park, träd&#10;&#10;Automatiskt genererad beskrivning">
            <a:extLst>
              <a:ext uri="{FF2B5EF4-FFF2-40B4-BE49-F238E27FC236}">
                <a16:creationId xmlns:a16="http://schemas.microsoft.com/office/drawing/2014/main" id="{91A152AE-1981-412E-89B4-4BA44F478B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1E1BD596-B2F0-6F46-A84A-419E2C3E7602}"/>
              </a:ext>
            </a:extLst>
          </p:cNvPr>
          <p:cNvSpPr/>
          <p:nvPr/>
        </p:nvSpPr>
        <p:spPr>
          <a:xfrm>
            <a:off x="-7174" y="-12716"/>
            <a:ext cx="12192000" cy="6858000"/>
          </a:xfrm>
          <a:prstGeom prst="rect">
            <a:avLst/>
          </a:prstGeom>
          <a:gradFill flip="none" rotWithShape="1">
            <a:gsLst>
              <a:gs pos="0">
                <a:srgbClr val="05336E"/>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Box 15">
            <a:extLst>
              <a:ext uri="{FF2B5EF4-FFF2-40B4-BE49-F238E27FC236}">
                <a16:creationId xmlns:a16="http://schemas.microsoft.com/office/drawing/2014/main" id="{197C950E-119C-C742-AF21-9D40C647AE86}"/>
              </a:ext>
            </a:extLst>
          </p:cNvPr>
          <p:cNvSpPr txBox="1"/>
          <p:nvPr/>
        </p:nvSpPr>
        <p:spPr>
          <a:xfrm>
            <a:off x="1421658" y="2551837"/>
            <a:ext cx="9403677" cy="1754326"/>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Sverige ska bli världens första fossilfria välfärdsland</a:t>
            </a:r>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11" name="TextBox 8">
            <a:extLst>
              <a:ext uri="{FF2B5EF4-FFF2-40B4-BE49-F238E27FC236}">
                <a16:creationId xmlns:a16="http://schemas.microsoft.com/office/drawing/2014/main" id="{F1FDAA99-7C73-4896-997E-4DF4ECF71398}"/>
              </a:ext>
            </a:extLst>
          </p:cNvPr>
          <p:cNvSpPr txBox="1"/>
          <p:nvPr/>
        </p:nvSpPr>
        <p:spPr>
          <a:xfrm rot="21439826">
            <a:off x="1087046" y="1293547"/>
            <a:ext cx="5613196" cy="2516580"/>
          </a:xfrm>
          <a:prstGeom prst="roundRect">
            <a:avLst>
              <a:gd name="adj" fmla="val 4543"/>
            </a:avLst>
          </a:prstGeom>
          <a:gradFill flip="none" rotWithShape="1">
            <a:gsLst>
              <a:gs pos="0">
                <a:srgbClr val="509FD5">
                  <a:lumMod val="66000"/>
                </a:srgbClr>
              </a:gs>
              <a:gs pos="100000">
                <a:srgbClr val="509FD5"/>
              </a:gs>
            </a:gsLst>
            <a:lin ang="11400000" scaled="0"/>
            <a:tileRect/>
          </a:gradFill>
          <a:ln w="63500">
            <a:solidFill>
              <a:schemeClr val="bg1"/>
            </a:solidFill>
          </a:ln>
          <a:effectLst>
            <a:outerShdw blurRad="101600" dist="38100" dir="5400000" algn="t" rotWithShape="0">
              <a:prstClr val="black">
                <a:alpha val="20000"/>
              </a:prstClr>
            </a:outerShdw>
          </a:effectLst>
        </p:spPr>
        <p:txBody>
          <a:bodyPr wrap="square" rtlCol="0" anchor="ctr">
            <a:noAutofit/>
          </a:bodyPr>
          <a:lstStyle/>
          <a:p>
            <a:pPr algn="ctr"/>
            <a:r>
              <a:rPr lang="sv-SE" sz="3600" b="1" dirty="0" err="1">
                <a:solidFill>
                  <a:schemeClr val="bg1"/>
                </a:solidFill>
                <a:latin typeface="Times New Roman" panose="02020603050405020304" pitchFamily="18" charset="0"/>
                <a:ea typeface="Cardo" panose="02020600000000000000" pitchFamily="18" charset="-79"/>
                <a:cs typeface="Times New Roman" panose="02020603050405020304" pitchFamily="18" charset="0"/>
              </a:rPr>
              <a:t>Nettonoll</a:t>
            </a:r>
            <a:r>
              <a:rPr lang="sv-SE" sz="3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 utsläpp år 2045</a:t>
            </a:r>
            <a:endParaRPr lang="sv-SE" sz="1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endParaRPr>
          </a:p>
        </p:txBody>
      </p:sp>
      <p:sp>
        <p:nvSpPr>
          <p:cNvPr id="12" name="TextBox 9">
            <a:extLst>
              <a:ext uri="{FF2B5EF4-FFF2-40B4-BE49-F238E27FC236}">
                <a16:creationId xmlns:a16="http://schemas.microsoft.com/office/drawing/2014/main" id="{BA218D57-0DBC-4D14-B80D-5DFE8982CF48}"/>
              </a:ext>
            </a:extLst>
          </p:cNvPr>
          <p:cNvSpPr txBox="1"/>
          <p:nvPr/>
        </p:nvSpPr>
        <p:spPr>
          <a:xfrm rot="208911">
            <a:off x="5243641" y="3181451"/>
            <a:ext cx="5652775" cy="2585457"/>
          </a:xfrm>
          <a:prstGeom prst="roundRect">
            <a:avLst>
              <a:gd name="adj" fmla="val 4430"/>
            </a:avLst>
          </a:prstGeom>
          <a:gradFill>
            <a:gsLst>
              <a:gs pos="0">
                <a:srgbClr val="509FD5">
                  <a:lumMod val="66000"/>
                </a:srgbClr>
              </a:gs>
              <a:gs pos="100000">
                <a:srgbClr val="509FD5"/>
              </a:gs>
            </a:gsLst>
            <a:lin ang="11400000" scaled="0"/>
          </a:gradFill>
          <a:ln w="63500">
            <a:solidFill>
              <a:schemeClr val="bg1"/>
            </a:solidFill>
          </a:ln>
          <a:effectLst>
            <a:outerShdw blurRad="101600" dist="38100" dir="5400000" algn="t" rotWithShape="0">
              <a:prstClr val="black">
                <a:alpha val="20000"/>
              </a:prstClr>
            </a:outerShdw>
          </a:effectLst>
        </p:spPr>
        <p:txBody>
          <a:bodyPr wrap="square" rtlCol="0" anchor="ctr">
            <a:noAutofit/>
          </a:bodyPr>
          <a:lstStyle/>
          <a:p>
            <a:pPr algn="ctr"/>
            <a:r>
              <a:rPr lang="sv-SE" sz="3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Utsläppen från inrikes transporter ska minska med 70% till år 2030</a:t>
            </a:r>
            <a:endParaRPr lang="sv-SE" sz="16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endParaRPr>
          </a:p>
        </p:txBody>
      </p:sp>
    </p:spTree>
    <p:extLst>
      <p:ext uri="{BB962C8B-B14F-4D97-AF65-F5344CB8AC3E}">
        <p14:creationId xmlns:p14="http://schemas.microsoft.com/office/powerpoint/2010/main" val="3272054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rick building&#10;&#10;Description automatically generated">
            <a:extLst>
              <a:ext uri="{FF2B5EF4-FFF2-40B4-BE49-F238E27FC236}">
                <a16:creationId xmlns:a16="http://schemas.microsoft.com/office/drawing/2014/main" id="{86A85EF3-B3B0-6248-8F06-EED661434A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30869994-5705-BB4C-9189-3D05513CC255}"/>
              </a:ext>
            </a:extLst>
          </p:cNvPr>
          <p:cNvSpPr/>
          <p:nvPr/>
        </p:nvSpPr>
        <p:spPr>
          <a:xfrm flipH="1">
            <a:off x="0" y="0"/>
            <a:ext cx="12192000" cy="6858000"/>
          </a:xfrm>
          <a:prstGeom prst="rect">
            <a:avLst/>
          </a:prstGeom>
          <a:gradFill flip="none" rotWithShape="1">
            <a:gsLst>
              <a:gs pos="0">
                <a:srgbClr val="05336E">
                  <a:alpha val="47843"/>
                </a:srgbClr>
              </a:gs>
              <a:gs pos="79000">
                <a:srgbClr val="4ABE6D">
                  <a:alpha val="7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3" name="Picture 12">
            <a:extLst>
              <a:ext uri="{FF2B5EF4-FFF2-40B4-BE49-F238E27FC236}">
                <a16:creationId xmlns:a16="http://schemas.microsoft.com/office/drawing/2014/main" id="{9223DBC7-FEC3-9B4E-97A1-C162263846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sp>
        <p:nvSpPr>
          <p:cNvPr id="9" name="TextBox 8">
            <a:extLst>
              <a:ext uri="{FF2B5EF4-FFF2-40B4-BE49-F238E27FC236}">
                <a16:creationId xmlns:a16="http://schemas.microsoft.com/office/drawing/2014/main" id="{37B48ADC-5857-E245-81D3-C6272DC1F598}"/>
              </a:ext>
            </a:extLst>
          </p:cNvPr>
          <p:cNvSpPr txBox="1"/>
          <p:nvPr/>
        </p:nvSpPr>
        <p:spPr>
          <a:xfrm>
            <a:off x="1421658" y="3003848"/>
            <a:ext cx="9403677" cy="923330"/>
          </a:xfrm>
          <a:prstGeom prst="rect">
            <a:avLst/>
          </a:prstGeom>
          <a:noFill/>
        </p:spPr>
        <p:txBody>
          <a:bodyPr wrap="square" rtlCol="0" anchor="b">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Omställningen kan verka svår</a:t>
            </a:r>
          </a:p>
        </p:txBody>
      </p:sp>
      <p:sp>
        <p:nvSpPr>
          <p:cNvPr id="7" name="textruta 6">
            <a:extLst>
              <a:ext uri="{FF2B5EF4-FFF2-40B4-BE49-F238E27FC236}">
                <a16:creationId xmlns:a16="http://schemas.microsoft.com/office/drawing/2014/main" id="{92DA6DBC-364E-434D-BEB3-E4907B76DDFA}"/>
              </a:ext>
            </a:extLst>
          </p:cNvPr>
          <p:cNvSpPr txBox="1"/>
          <p:nvPr/>
        </p:nvSpPr>
        <p:spPr>
          <a:xfrm>
            <a:off x="0" y="6626963"/>
            <a:ext cx="1409360" cy="215444"/>
          </a:xfrm>
          <a:prstGeom prst="rect">
            <a:avLst/>
          </a:prstGeom>
          <a:noFill/>
        </p:spPr>
        <p:txBody>
          <a:bodyPr wrap="none" rtlCol="0">
            <a:spAutoFit/>
          </a:bodyPr>
          <a:lstStyle/>
          <a:p>
            <a:r>
              <a:rPr lang="sv-SE" sz="800" dirty="0">
                <a:solidFill>
                  <a:schemeClr val="bg1"/>
                </a:solidFill>
              </a:rPr>
              <a:t>Foto: </a:t>
            </a:r>
            <a:r>
              <a:rPr lang="sv-SE" sz="800" dirty="0" err="1">
                <a:solidFill>
                  <a:schemeClr val="bg1"/>
                </a:solidFill>
              </a:rPr>
              <a:t>Jukan</a:t>
            </a:r>
            <a:r>
              <a:rPr lang="sv-SE" sz="800" dirty="0">
                <a:solidFill>
                  <a:schemeClr val="bg1"/>
                </a:solidFill>
              </a:rPr>
              <a:t> </a:t>
            </a:r>
            <a:r>
              <a:rPr lang="sv-SE" sz="800" dirty="0" err="1">
                <a:solidFill>
                  <a:schemeClr val="bg1"/>
                </a:solidFill>
              </a:rPr>
              <a:t>Tateisi</a:t>
            </a:r>
            <a:r>
              <a:rPr lang="sv-SE" sz="800" dirty="0">
                <a:solidFill>
                  <a:schemeClr val="bg1"/>
                </a:solidFill>
              </a:rPr>
              <a:t>, </a:t>
            </a:r>
            <a:r>
              <a:rPr lang="sv-SE" sz="800" dirty="0" err="1">
                <a:solidFill>
                  <a:schemeClr val="bg1"/>
                </a:solidFill>
              </a:rPr>
              <a:t>Unsplash</a:t>
            </a:r>
            <a:r>
              <a:rPr lang="sv-SE" sz="800" dirty="0">
                <a:solidFill>
                  <a:schemeClr val="bg1"/>
                </a:solidFill>
              </a:rPr>
              <a:t> </a:t>
            </a:r>
          </a:p>
        </p:txBody>
      </p:sp>
    </p:spTree>
    <p:extLst>
      <p:ext uri="{BB962C8B-B14F-4D97-AF65-F5344CB8AC3E}">
        <p14:creationId xmlns:p14="http://schemas.microsoft.com/office/powerpoint/2010/main" val="73314218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E26DF53-A866-F24B-9823-E6D8EB0C49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pic>
        <p:nvPicPr>
          <p:cNvPr id="4" name="Picture 3">
            <a:extLst>
              <a:ext uri="{FF2B5EF4-FFF2-40B4-BE49-F238E27FC236}">
                <a16:creationId xmlns:a16="http://schemas.microsoft.com/office/drawing/2014/main" id="{78C57333-2D95-384F-83A0-83BCCF91D3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0"/>
            <a:ext cx="7080410" cy="6858000"/>
          </a:xfrm>
          <a:prstGeom prst="rect">
            <a:avLst/>
          </a:prstGeom>
        </p:spPr>
      </p:pic>
      <p:pic>
        <p:nvPicPr>
          <p:cNvPr id="3" name="Bildobjekt 2" descr="En bild som visar stängsel, båt, sitter, vatten&#10;&#10;Automatiskt genererad beskrivning">
            <a:extLst>
              <a:ext uri="{FF2B5EF4-FFF2-40B4-BE49-F238E27FC236}">
                <a16:creationId xmlns:a16="http://schemas.microsoft.com/office/drawing/2014/main" id="{1E9C628A-CFB4-4F5F-B306-5A700E5DA5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7" name="TextBox 6">
            <a:extLst>
              <a:ext uri="{FF2B5EF4-FFF2-40B4-BE49-F238E27FC236}">
                <a16:creationId xmlns:a16="http://schemas.microsoft.com/office/drawing/2014/main" id="{ACE0295F-F628-5B43-942B-2ACA4CA63257}"/>
              </a:ext>
            </a:extLst>
          </p:cNvPr>
          <p:cNvSpPr txBox="1"/>
          <p:nvPr/>
        </p:nvSpPr>
        <p:spPr>
          <a:xfrm>
            <a:off x="0" y="2806915"/>
            <a:ext cx="12192000" cy="923330"/>
          </a:xfrm>
          <a:prstGeom prst="rect">
            <a:avLst/>
          </a:prstGeom>
          <a:noFill/>
        </p:spPr>
        <p:txBody>
          <a:bodyPr wrap="square" rtlCol="0" anchor="t">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Men vi har gjort det förr</a:t>
            </a:r>
          </a:p>
        </p:txBody>
      </p:sp>
    </p:spTree>
    <p:extLst>
      <p:ext uri="{BB962C8B-B14F-4D97-AF65-F5344CB8AC3E}">
        <p14:creationId xmlns:p14="http://schemas.microsoft.com/office/powerpoint/2010/main" val="227849694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3" name="Bildobjekt 2" descr="En bild som visar bord, inomhus, elektronik, sitter&#10;&#10;Automatiskt genererad beskrivning">
            <a:extLst>
              <a:ext uri="{FF2B5EF4-FFF2-40B4-BE49-F238E27FC236}">
                <a16:creationId xmlns:a16="http://schemas.microsoft.com/office/drawing/2014/main" id="{D70EFFCE-1ADA-422C-B0D0-3D60D46832E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096000" y="0"/>
            <a:ext cx="6096000" cy="6871447"/>
          </a:xfrm>
          <a:prstGeom prst="rect">
            <a:avLst/>
          </a:prstGeom>
        </p:spPr>
      </p:pic>
      <p:pic>
        <p:nvPicPr>
          <p:cNvPr id="32" name="Picture 31">
            <a:extLst>
              <a:ext uri="{FF2B5EF4-FFF2-40B4-BE49-F238E27FC236}">
                <a16:creationId xmlns:a16="http://schemas.microsoft.com/office/drawing/2014/main" id="{CE26DF53-A866-F24B-9823-E6D8EB0C49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167353" y="5936176"/>
            <a:ext cx="735897" cy="633073"/>
          </a:xfrm>
          <a:prstGeom prst="rect">
            <a:avLst/>
          </a:prstGeom>
        </p:spPr>
      </p:pic>
      <p:pic>
        <p:nvPicPr>
          <p:cNvPr id="5" name="Bildobjekt 4" descr="En bild som visar båt, vatten, utomhus, vattenfarkost&#10;&#10;Automatiskt genererad beskrivning">
            <a:extLst>
              <a:ext uri="{FF2B5EF4-FFF2-40B4-BE49-F238E27FC236}">
                <a16:creationId xmlns:a16="http://schemas.microsoft.com/office/drawing/2014/main" id="{A4505789-09A7-439A-B731-E81439C914A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textruta 5">
            <a:extLst>
              <a:ext uri="{FF2B5EF4-FFF2-40B4-BE49-F238E27FC236}">
                <a16:creationId xmlns:a16="http://schemas.microsoft.com/office/drawing/2014/main" id="{750E64C7-7A85-448E-916F-DF3FD6B8BB69}"/>
              </a:ext>
            </a:extLst>
          </p:cNvPr>
          <p:cNvSpPr txBox="1"/>
          <p:nvPr/>
        </p:nvSpPr>
        <p:spPr>
          <a:xfrm>
            <a:off x="47200" y="6601699"/>
            <a:ext cx="1895071" cy="215444"/>
          </a:xfrm>
          <a:prstGeom prst="rect">
            <a:avLst/>
          </a:prstGeom>
          <a:noFill/>
        </p:spPr>
        <p:txBody>
          <a:bodyPr wrap="none" rtlCol="0">
            <a:spAutoFit/>
          </a:bodyPr>
          <a:lstStyle/>
          <a:p>
            <a:r>
              <a:rPr lang="sv-SE" sz="800" dirty="0">
                <a:solidFill>
                  <a:schemeClr val="bg1"/>
                </a:solidFill>
              </a:rPr>
              <a:t>Foto: </a:t>
            </a:r>
            <a:r>
              <a:rPr lang="sv-SE" sz="800" dirty="0">
                <a:solidFill>
                  <a:schemeClr val="bg1"/>
                </a:solidFill>
                <a:hlinkClick r:id="rId7">
                  <a:extLst>
                    <a:ext uri="{A12FA001-AC4F-418D-AE19-62706E023703}">
                      <ahyp:hlinkClr xmlns:ahyp="http://schemas.microsoft.com/office/drawing/2018/hyperlinkcolor" val="tx"/>
                    </a:ext>
                  </a:extLst>
                </a:hlinkClick>
              </a:rPr>
              <a:t>Hans Kylberg</a:t>
            </a:r>
            <a:r>
              <a:rPr lang="sv-SE" sz="800" dirty="0">
                <a:solidFill>
                  <a:schemeClr val="bg1"/>
                </a:solidFill>
              </a:rPr>
              <a:t>, </a:t>
            </a:r>
            <a:r>
              <a:rPr lang="sv-SE" sz="800" dirty="0" err="1">
                <a:solidFill>
                  <a:schemeClr val="bg1"/>
                </a:solidFill>
                <a:hlinkClick r:id="rId8">
                  <a:extLst>
                    <a:ext uri="{A12FA001-AC4F-418D-AE19-62706E023703}">
                      <ahyp:hlinkClr xmlns:ahyp="http://schemas.microsoft.com/office/drawing/2018/hyperlinkcolor" val="tx"/>
                    </a:ext>
                  </a:extLst>
                </a:hlinkClick>
              </a:rPr>
              <a:t>Some</a:t>
            </a:r>
            <a:r>
              <a:rPr lang="sv-SE" sz="800" dirty="0">
                <a:solidFill>
                  <a:schemeClr val="bg1"/>
                </a:solidFill>
                <a:hlinkClick r:id="rId8">
                  <a:extLst>
                    <a:ext uri="{A12FA001-AC4F-418D-AE19-62706E023703}">
                      <ahyp:hlinkClr xmlns:ahyp="http://schemas.microsoft.com/office/drawing/2018/hyperlinkcolor" val="tx"/>
                    </a:ext>
                  </a:extLst>
                </a:hlinkClick>
              </a:rPr>
              <a:t> </a:t>
            </a:r>
            <a:r>
              <a:rPr lang="sv-SE" sz="800" dirty="0" err="1">
                <a:solidFill>
                  <a:schemeClr val="bg1"/>
                </a:solidFill>
                <a:hlinkClick r:id="rId8">
                  <a:extLst>
                    <a:ext uri="{A12FA001-AC4F-418D-AE19-62706E023703}">
                      <ahyp:hlinkClr xmlns:ahyp="http://schemas.microsoft.com/office/drawing/2018/hyperlinkcolor" val="tx"/>
                    </a:ext>
                  </a:extLst>
                </a:hlinkClick>
              </a:rPr>
              <a:t>rights</a:t>
            </a:r>
            <a:r>
              <a:rPr lang="sv-SE" sz="800" dirty="0">
                <a:solidFill>
                  <a:schemeClr val="bg1"/>
                </a:solidFill>
                <a:hlinkClick r:id="rId8">
                  <a:extLst>
                    <a:ext uri="{A12FA001-AC4F-418D-AE19-62706E023703}">
                      <ahyp:hlinkClr xmlns:ahyp="http://schemas.microsoft.com/office/drawing/2018/hyperlinkcolor" val="tx"/>
                    </a:ext>
                  </a:extLst>
                </a:hlinkClick>
              </a:rPr>
              <a:t> </a:t>
            </a:r>
            <a:r>
              <a:rPr lang="sv-SE" sz="800" dirty="0" err="1">
                <a:solidFill>
                  <a:schemeClr val="bg1"/>
                </a:solidFill>
                <a:hlinkClick r:id="rId8">
                  <a:extLst>
                    <a:ext uri="{A12FA001-AC4F-418D-AE19-62706E023703}">
                      <ahyp:hlinkClr xmlns:ahyp="http://schemas.microsoft.com/office/drawing/2018/hyperlinkcolor" val="tx"/>
                    </a:ext>
                  </a:extLst>
                </a:hlinkClick>
              </a:rPr>
              <a:t>reserved</a:t>
            </a:r>
            <a:endParaRPr lang="sv-SE" sz="800" dirty="0">
              <a:solidFill>
                <a:schemeClr val="bg1"/>
              </a:solidFill>
            </a:endParaRPr>
          </a:p>
        </p:txBody>
      </p:sp>
      <p:sp>
        <p:nvSpPr>
          <p:cNvPr id="7" name="TextBox 6">
            <a:extLst>
              <a:ext uri="{FF2B5EF4-FFF2-40B4-BE49-F238E27FC236}">
                <a16:creationId xmlns:a16="http://schemas.microsoft.com/office/drawing/2014/main" id="{ACE0295F-F628-5B43-942B-2ACA4CA63257}"/>
              </a:ext>
            </a:extLst>
          </p:cNvPr>
          <p:cNvSpPr txBox="1"/>
          <p:nvPr/>
        </p:nvSpPr>
        <p:spPr>
          <a:xfrm>
            <a:off x="0" y="2806915"/>
            <a:ext cx="12192000" cy="923330"/>
          </a:xfrm>
          <a:prstGeom prst="rect">
            <a:avLst/>
          </a:prstGeom>
          <a:noFill/>
        </p:spPr>
        <p:txBody>
          <a:bodyPr wrap="square" rtlCol="0" anchor="t">
            <a:spAutoFit/>
          </a:bodyPr>
          <a:lstStyle/>
          <a:p>
            <a:pPr algn="ctr"/>
            <a:r>
              <a:rPr lang="sv-SE" sz="5400" b="1" dirty="0">
                <a:solidFill>
                  <a:schemeClr val="bg1"/>
                </a:solidFill>
                <a:latin typeface="Times New Roman" panose="02020603050405020304" pitchFamily="18" charset="0"/>
                <a:ea typeface="Cardo" panose="02020600000000000000" pitchFamily="18" charset="-79"/>
                <a:cs typeface="Times New Roman" panose="02020603050405020304" pitchFamily="18" charset="0"/>
              </a:rPr>
              <a:t>Men vi har gjort det förr</a:t>
            </a:r>
          </a:p>
        </p:txBody>
      </p:sp>
    </p:spTree>
    <p:extLst>
      <p:ext uri="{BB962C8B-B14F-4D97-AF65-F5344CB8AC3E}">
        <p14:creationId xmlns:p14="http://schemas.microsoft.com/office/powerpoint/2010/main" val="180428749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chEGnNuT_0OcU5z9tKmBF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chEGnNuT_0OcU5z9tKmBF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2720</Words>
  <Application>Microsoft Office PowerPoint</Application>
  <PresentationFormat>Bredbild</PresentationFormat>
  <Paragraphs>348</Paragraphs>
  <Slides>33</Slides>
  <Notes>33</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33</vt:i4>
      </vt:variant>
    </vt:vector>
  </HeadingPairs>
  <TitlesOfParts>
    <vt:vector size="43" baseType="lpstr">
      <vt:lpstr>Arial</vt:lpstr>
      <vt:lpstr>Calibri</vt:lpstr>
      <vt:lpstr>Calibri Light</vt:lpstr>
      <vt:lpstr>Garamond</vt:lpstr>
      <vt:lpstr>Open Sans</vt:lpstr>
      <vt:lpstr>Symbol</vt:lpstr>
      <vt:lpstr>Times</vt:lpstr>
      <vt:lpstr>Times New Roman</vt:lpstr>
      <vt:lpstr>Wingdings</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Peter G Söderberg</dc:creator>
  <cp:lastModifiedBy>Peter G Söderberg</cp:lastModifiedBy>
  <cp:revision>196</cp:revision>
  <dcterms:created xsi:type="dcterms:W3CDTF">2020-04-06T07:54:12Z</dcterms:created>
  <dcterms:modified xsi:type="dcterms:W3CDTF">2020-09-24T08:15:38Z</dcterms:modified>
</cp:coreProperties>
</file>